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embeddedFontLst>
    <p:embeddedFont>
      <p:font typeface="Arial Narrow" panose="020B0606020202030204" pitchFamily="34" charset="0"/>
      <p:regular r:id="rId31"/>
      <p:bold r:id="rId32"/>
      <p:italic r:id="rId33"/>
      <p:boldItalic r:id="rId34"/>
    </p:embeddedFont>
    <p:embeddedFont>
      <p:font typeface="Krona One" panose="020B0604020202020204" charset="0"/>
      <p:regular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Play" panose="020B0604020202020204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gApvL7QCEDK3I7hthxNcXZLs+p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Menezes de Souza" userId="82e5028d-65bb-49ff-9629-2c1dd73fc063" providerId="ADAL" clId="{458D5C8C-F802-4B08-AE6E-84A0DBBCA682}"/>
    <pc:docChg chg="modSld">
      <pc:chgData name="Leonardo Menezes de Souza" userId="82e5028d-65bb-49ff-9629-2c1dd73fc063" providerId="ADAL" clId="{458D5C8C-F802-4B08-AE6E-84A0DBBCA682}" dt="2025-10-01T12:48:58.072" v="1" actId="20577"/>
      <pc:docMkLst>
        <pc:docMk/>
      </pc:docMkLst>
      <pc:sldChg chg="modSp mod">
        <pc:chgData name="Leonardo Menezes de Souza" userId="82e5028d-65bb-49ff-9629-2c1dd73fc063" providerId="ADAL" clId="{458D5C8C-F802-4B08-AE6E-84A0DBBCA682}" dt="2025-10-01T12:48:58.072" v="1" actId="20577"/>
        <pc:sldMkLst>
          <pc:docMk/>
          <pc:sldMk cId="0" sldId="256"/>
        </pc:sldMkLst>
        <pc:spChg chg="mod">
          <ac:chgData name="Leonardo Menezes de Souza" userId="82e5028d-65bb-49ff-9629-2c1dd73fc063" providerId="ADAL" clId="{458D5C8C-F802-4B08-AE6E-84A0DBBCA682}" dt="2025-10-01T12:48:58.072" v="1" actId="20577"/>
          <ac:spMkLst>
            <pc:docMk/>
            <pc:sldMk cId="0" sldId="256"/>
            <ac:spMk id="17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092c6ba6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37092c6ba62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g37092c6ba62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632e00bfc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632e00bfc1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3632e00bfc1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4" name="Google Shape;35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0" name="Google Shape;380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7" name="Google Shape;39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3" name="Google Shape;413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2" name="Google Shape;52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1" name="Google Shape;531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5" name="Google Shape;54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632e00bf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632e00bfc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3632e00bfc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de Título">
  <p:cSld name="2_Slide de Título">
    <p:bg>
      <p:bgPr>
        <a:solidFill>
          <a:schemeClr val="accen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1"/>
          <p:cNvSpPr txBox="1">
            <a:spLocks noGrp="1"/>
          </p:cNvSpPr>
          <p:nvPr>
            <p:ph type="body" idx="1"/>
          </p:nvPr>
        </p:nvSpPr>
        <p:spPr>
          <a:xfrm>
            <a:off x="783681" y="4554640"/>
            <a:ext cx="715650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31"/>
          <p:cNvSpPr txBox="1">
            <a:spLocks noGrp="1"/>
          </p:cNvSpPr>
          <p:nvPr>
            <p:ph type="body" idx="2"/>
          </p:nvPr>
        </p:nvSpPr>
        <p:spPr>
          <a:xfrm>
            <a:off x="783681" y="1296361"/>
            <a:ext cx="715650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1"/>
          <p:cNvSpPr>
            <a:spLocks noGrp="1"/>
          </p:cNvSpPr>
          <p:nvPr>
            <p:ph type="pic" idx="3"/>
          </p:nvPr>
        </p:nvSpPr>
        <p:spPr>
          <a:xfrm>
            <a:off x="6078452" y="1"/>
            <a:ext cx="5329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8" name="Google Shape;18;p31"/>
          <p:cNvSpPr txBox="1">
            <a:spLocks noGrp="1"/>
          </p:cNvSpPr>
          <p:nvPr>
            <p:ph type="title"/>
          </p:nvPr>
        </p:nvSpPr>
        <p:spPr>
          <a:xfrm>
            <a:off x="783681" y="2404268"/>
            <a:ext cx="7217400" cy="2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 b="0" i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ítulo e Conteúdo">
  <p:cSld name="9_Título e Conteúdo">
    <p:bg>
      <p:bgPr>
        <a:solidFill>
          <a:schemeClr val="accent3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0"/>
          <p:cNvSpPr txBox="1">
            <a:spLocks noGrp="1"/>
          </p:cNvSpPr>
          <p:nvPr>
            <p:ph type="title"/>
          </p:nvPr>
        </p:nvSpPr>
        <p:spPr>
          <a:xfrm>
            <a:off x="5590572" y="1188358"/>
            <a:ext cx="60999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500"/>
              <a:buFont typeface="Arial"/>
              <a:buNone/>
              <a:defRPr sz="5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0"/>
          <p:cNvSpPr>
            <a:spLocks noGrp="1"/>
          </p:cNvSpPr>
          <p:nvPr>
            <p:ph type="pic" idx="2"/>
          </p:nvPr>
        </p:nvSpPr>
        <p:spPr>
          <a:xfrm>
            <a:off x="938481" y="581371"/>
            <a:ext cx="3884400" cy="541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03" name="Google Shape;103;p40"/>
          <p:cNvSpPr txBox="1">
            <a:spLocks noGrp="1"/>
          </p:cNvSpPr>
          <p:nvPr>
            <p:ph type="body" idx="1"/>
          </p:nvPr>
        </p:nvSpPr>
        <p:spPr>
          <a:xfrm>
            <a:off x="5590571" y="3000733"/>
            <a:ext cx="29169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800"/>
              <a:buNone/>
              <a:defRPr sz="1800" b="1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3"/>
          </p:nvPr>
        </p:nvSpPr>
        <p:spPr>
          <a:xfrm>
            <a:off x="8773609" y="3000733"/>
            <a:ext cx="29169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800"/>
              <a:buNone/>
              <a:defRPr sz="1800" b="1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4"/>
          </p:nvPr>
        </p:nvSpPr>
        <p:spPr>
          <a:xfrm>
            <a:off x="5590571" y="3530279"/>
            <a:ext cx="2916900" cy="24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Char char="•"/>
              <a:defRPr sz="1200" b="0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5"/>
          </p:nvPr>
        </p:nvSpPr>
        <p:spPr>
          <a:xfrm>
            <a:off x="8773609" y="3530279"/>
            <a:ext cx="2916900" cy="24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Char char="•"/>
              <a:defRPr sz="1200" b="0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ftr" idx="11"/>
          </p:nvPr>
        </p:nvSpPr>
        <p:spPr>
          <a:xfrm>
            <a:off x="63846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1"/>
          <p:cNvSpPr txBox="1">
            <a:spLocks noGrp="1"/>
          </p:cNvSpPr>
          <p:nvPr>
            <p:ph type="title"/>
          </p:nvPr>
        </p:nvSpPr>
        <p:spPr>
          <a:xfrm>
            <a:off x="638462" y="642551"/>
            <a:ext cx="10915200" cy="15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500"/>
              <a:buFont typeface="Arial"/>
              <a:buNone/>
              <a:defRPr sz="5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1"/>
          </p:nvPr>
        </p:nvSpPr>
        <p:spPr>
          <a:xfrm>
            <a:off x="0" y="358823"/>
            <a:ext cx="66441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6000"/>
              <a:buNone/>
              <a:defRPr sz="76000" b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 txBox="1">
            <a:spLocks noGrp="1"/>
          </p:cNvSpPr>
          <p:nvPr>
            <p:ph type="body" idx="2"/>
          </p:nvPr>
        </p:nvSpPr>
        <p:spPr>
          <a:xfrm>
            <a:off x="638462" y="2547296"/>
            <a:ext cx="22272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800"/>
              <a:buNone/>
              <a:defRPr sz="1800" b="1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41"/>
          <p:cNvSpPr txBox="1">
            <a:spLocks noGrp="1"/>
          </p:cNvSpPr>
          <p:nvPr>
            <p:ph type="body" idx="3"/>
          </p:nvPr>
        </p:nvSpPr>
        <p:spPr>
          <a:xfrm>
            <a:off x="3534373" y="2547296"/>
            <a:ext cx="22272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800"/>
              <a:buNone/>
              <a:defRPr sz="1800" b="1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41"/>
          <p:cNvSpPr txBox="1">
            <a:spLocks noGrp="1"/>
          </p:cNvSpPr>
          <p:nvPr>
            <p:ph type="body" idx="4"/>
          </p:nvPr>
        </p:nvSpPr>
        <p:spPr>
          <a:xfrm>
            <a:off x="6430284" y="2547296"/>
            <a:ext cx="22272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800"/>
              <a:buNone/>
              <a:defRPr sz="1800" b="1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1"/>
          <p:cNvSpPr txBox="1">
            <a:spLocks noGrp="1"/>
          </p:cNvSpPr>
          <p:nvPr>
            <p:ph type="body" idx="5"/>
          </p:nvPr>
        </p:nvSpPr>
        <p:spPr>
          <a:xfrm>
            <a:off x="9326194" y="2547296"/>
            <a:ext cx="22272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800"/>
              <a:buNone/>
              <a:defRPr sz="1800" b="1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41"/>
          <p:cNvSpPr txBox="1">
            <a:spLocks noGrp="1"/>
          </p:cNvSpPr>
          <p:nvPr>
            <p:ph type="body" idx="6"/>
          </p:nvPr>
        </p:nvSpPr>
        <p:spPr>
          <a:xfrm>
            <a:off x="638462" y="3225113"/>
            <a:ext cx="2227200" cy="2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  <a:defRPr sz="1200" b="0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41"/>
          <p:cNvSpPr txBox="1">
            <a:spLocks noGrp="1"/>
          </p:cNvSpPr>
          <p:nvPr>
            <p:ph type="body" idx="7"/>
          </p:nvPr>
        </p:nvSpPr>
        <p:spPr>
          <a:xfrm>
            <a:off x="3534369" y="3225113"/>
            <a:ext cx="2227200" cy="2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  <a:defRPr sz="1200" b="0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1"/>
          <p:cNvSpPr txBox="1">
            <a:spLocks noGrp="1"/>
          </p:cNvSpPr>
          <p:nvPr>
            <p:ph type="body" idx="8"/>
          </p:nvPr>
        </p:nvSpPr>
        <p:spPr>
          <a:xfrm>
            <a:off x="6430041" y="3225113"/>
            <a:ext cx="2227200" cy="2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  <a:defRPr sz="1200" b="0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1"/>
          <p:cNvSpPr txBox="1">
            <a:spLocks noGrp="1"/>
          </p:cNvSpPr>
          <p:nvPr>
            <p:ph type="body" idx="9"/>
          </p:nvPr>
        </p:nvSpPr>
        <p:spPr>
          <a:xfrm>
            <a:off x="9326191" y="3225113"/>
            <a:ext cx="2227200" cy="2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  <a:defRPr sz="1200" b="0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1"/>
          <p:cNvSpPr txBox="1">
            <a:spLocks noGrp="1"/>
          </p:cNvSpPr>
          <p:nvPr>
            <p:ph type="ftr" idx="11"/>
          </p:nvPr>
        </p:nvSpPr>
        <p:spPr>
          <a:xfrm>
            <a:off x="63846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1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lide de título">
  <p:cSld name="3_Slide de título">
    <p:bg>
      <p:bgPr>
        <a:solidFill>
          <a:schemeClr val="accent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6"/>
          <p:cNvSpPr txBox="1">
            <a:spLocks noGrp="1"/>
          </p:cNvSpPr>
          <p:nvPr>
            <p:ph type="title"/>
          </p:nvPr>
        </p:nvSpPr>
        <p:spPr>
          <a:xfrm>
            <a:off x="6096000" y="3039033"/>
            <a:ext cx="3478200" cy="3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venir"/>
              <a:buNone/>
              <a:defRPr sz="1600" b="1" i="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6"/>
          <p:cNvSpPr txBox="1">
            <a:spLocks noGrp="1"/>
          </p:cNvSpPr>
          <p:nvPr>
            <p:ph type="body" idx="1"/>
          </p:nvPr>
        </p:nvSpPr>
        <p:spPr>
          <a:xfrm>
            <a:off x="3290962" y="0"/>
            <a:ext cx="4668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6"/>
          <p:cNvSpPr txBox="1">
            <a:spLocks noGrp="1"/>
          </p:cNvSpPr>
          <p:nvPr>
            <p:ph type="body" idx="2"/>
          </p:nvPr>
        </p:nvSpPr>
        <p:spPr>
          <a:xfrm>
            <a:off x="3290962" y="1209784"/>
            <a:ext cx="4668000" cy="3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bg>
      <p:bgPr>
        <a:solidFill>
          <a:schemeClr val="accen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7"/>
          <p:cNvSpPr txBox="1">
            <a:spLocks noGrp="1"/>
          </p:cNvSpPr>
          <p:nvPr>
            <p:ph type="ctrTitle"/>
          </p:nvPr>
        </p:nvSpPr>
        <p:spPr>
          <a:xfrm>
            <a:off x="578224" y="-1"/>
            <a:ext cx="110355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6E50"/>
              </a:buClr>
              <a:buSzPts val="8000"/>
              <a:buFont typeface="Arial"/>
              <a:buNone/>
              <a:defRPr sz="8000">
                <a:solidFill>
                  <a:srgbClr val="CB6E5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7"/>
          <p:cNvSpPr>
            <a:spLocks noGrp="1"/>
          </p:cNvSpPr>
          <p:nvPr>
            <p:ph type="pic" idx="2"/>
          </p:nvPr>
        </p:nvSpPr>
        <p:spPr>
          <a:xfrm>
            <a:off x="7528308" y="604554"/>
            <a:ext cx="4085400" cy="5136000"/>
          </a:xfrm>
          <a:prstGeom prst="rect">
            <a:avLst/>
          </a:prstGeom>
          <a:solidFill>
            <a:srgbClr val="944932"/>
          </a:solidFill>
          <a:ln>
            <a:noFill/>
          </a:ln>
        </p:spPr>
      </p:sp>
      <p:sp>
        <p:nvSpPr>
          <p:cNvPr id="129" name="Google Shape;129;p47"/>
          <p:cNvSpPr txBox="1">
            <a:spLocks noGrp="1"/>
          </p:cNvSpPr>
          <p:nvPr>
            <p:ph type="subTitle" idx="1"/>
          </p:nvPr>
        </p:nvSpPr>
        <p:spPr>
          <a:xfrm>
            <a:off x="7528308" y="5901989"/>
            <a:ext cx="408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ulo e Conteúdo">
  <p:cSld name="1_Titulo e Conteúdo">
    <p:bg>
      <p:bgPr>
        <a:solidFill>
          <a:schemeClr val="accent2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8"/>
          <p:cNvSpPr>
            <a:spLocks noGrp="1"/>
          </p:cNvSpPr>
          <p:nvPr>
            <p:ph type="pic" idx="2"/>
          </p:nvPr>
        </p:nvSpPr>
        <p:spPr>
          <a:xfrm>
            <a:off x="3923536" y="697867"/>
            <a:ext cx="4344900" cy="54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32" name="Google Shape;132;p48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rial"/>
              <a:buNone/>
              <a:defRPr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8"/>
          <p:cNvSpPr txBox="1">
            <a:spLocks noGrp="1"/>
          </p:cNvSpPr>
          <p:nvPr>
            <p:ph type="body" idx="1"/>
          </p:nvPr>
        </p:nvSpPr>
        <p:spPr>
          <a:xfrm>
            <a:off x="837235" y="5501848"/>
            <a:ext cx="10515600" cy="13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 b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092c6ba62_0_29"/>
          <p:cNvSpPr/>
          <p:nvPr/>
        </p:nvSpPr>
        <p:spPr>
          <a:xfrm>
            <a:off x="0" y="0"/>
            <a:ext cx="2415900" cy="6858000"/>
          </a:xfrm>
          <a:prstGeom prst="rect">
            <a:avLst/>
          </a:prstGeom>
          <a:solidFill>
            <a:srgbClr val="C8871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7092c6ba62_0_29"/>
          <p:cNvSpPr txBox="1">
            <a:spLocks noGrp="1"/>
          </p:cNvSpPr>
          <p:nvPr>
            <p:ph type="title"/>
          </p:nvPr>
        </p:nvSpPr>
        <p:spPr>
          <a:xfrm>
            <a:off x="3523400" y="3655733"/>
            <a:ext cx="5145300" cy="1122300"/>
          </a:xfrm>
          <a:prstGeom prst="rect">
            <a:avLst/>
          </a:prstGeom>
          <a:noFill/>
          <a:ln>
            <a:noFill/>
          </a:ln>
          <a:effectLst>
            <a:outerShdw dist="28575" dir="312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highlight>
                  <a:srgbClr val="FFFFFF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highlight>
                  <a:srgbClr val="FFFFFF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highlight>
                  <a:srgbClr val="FFFFFF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highlight>
                  <a:srgbClr val="FFFFFF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highlight>
                  <a:srgbClr val="FFFFFF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highlight>
                  <a:srgbClr val="FFFFFF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highlight>
                  <a:srgbClr val="FFFFFF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highlight>
                  <a:srgbClr val="FFFFFF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highlight>
                  <a:srgbClr val="FFFFFF"/>
                </a:highlight>
              </a:defRPr>
            </a:lvl9pPr>
          </a:lstStyle>
          <a:p>
            <a:endParaRPr/>
          </a:p>
        </p:txBody>
      </p:sp>
      <p:sp>
        <p:nvSpPr>
          <p:cNvPr id="137" name="Google Shape;137;g37092c6ba62_0_29"/>
          <p:cNvSpPr txBox="1">
            <a:spLocks noGrp="1"/>
          </p:cNvSpPr>
          <p:nvPr>
            <p:ph type="subTitle" idx="1"/>
          </p:nvPr>
        </p:nvSpPr>
        <p:spPr>
          <a:xfrm>
            <a:off x="3528600" y="4910743"/>
            <a:ext cx="51399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38" name="Google Shape;138;g37092c6ba62_0_29"/>
          <p:cNvSpPr txBox="1">
            <a:spLocks noGrp="1"/>
          </p:cNvSpPr>
          <p:nvPr>
            <p:ph type="title" idx="2"/>
          </p:nvPr>
        </p:nvSpPr>
        <p:spPr>
          <a:xfrm>
            <a:off x="3528600" y="890457"/>
            <a:ext cx="5139900" cy="2618100"/>
          </a:xfrm>
          <a:prstGeom prst="rect">
            <a:avLst/>
          </a:prstGeom>
          <a:noFill/>
          <a:ln>
            <a:noFill/>
          </a:ln>
          <a:effectLst>
            <a:outerShdw dist="28575" dir="312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endParaRPr/>
          </a:p>
        </p:txBody>
      </p:sp>
      <p:sp>
        <p:nvSpPr>
          <p:cNvPr id="139" name="Google Shape;139;g37092c6ba62_0_29"/>
          <p:cNvSpPr/>
          <p:nvPr/>
        </p:nvSpPr>
        <p:spPr>
          <a:xfrm>
            <a:off x="11241033" y="5907033"/>
            <a:ext cx="950700" cy="95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37092c6ba62_0_29"/>
          <p:cNvSpPr txBox="1"/>
          <p:nvPr/>
        </p:nvSpPr>
        <p:spPr>
          <a:xfrm>
            <a:off x="11411633" y="6077633"/>
            <a:ext cx="60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Krona One"/>
              <a:buNone/>
            </a:pPr>
            <a:fld id="{00000000-1234-1234-1234-123412341234}" type="slidenum">
              <a:rPr lang="pt-BR" sz="1333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‹nº›</a:t>
            </a:fld>
            <a:endParaRPr sz="1333" b="1" i="0" u="none" strike="noStrike" cap="non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41" name="Google Shape;141;g37092c6ba62_0_29"/>
          <p:cNvSpPr/>
          <p:nvPr/>
        </p:nvSpPr>
        <p:spPr>
          <a:xfrm>
            <a:off x="9776000" y="0"/>
            <a:ext cx="2415900" cy="6858000"/>
          </a:xfrm>
          <a:prstGeom prst="rect">
            <a:avLst/>
          </a:prstGeom>
          <a:solidFill>
            <a:srgbClr val="C8871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37092c6ba62_0_29"/>
          <p:cNvSpPr/>
          <p:nvPr/>
        </p:nvSpPr>
        <p:spPr>
          <a:xfrm>
            <a:off x="11240867" y="5907033"/>
            <a:ext cx="950700" cy="950700"/>
          </a:xfrm>
          <a:prstGeom prst="rect">
            <a:avLst/>
          </a:prstGeom>
          <a:solidFill>
            <a:srgbClr val="C8871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37092c6ba62_0_29"/>
          <p:cNvSpPr txBox="1"/>
          <p:nvPr/>
        </p:nvSpPr>
        <p:spPr>
          <a:xfrm>
            <a:off x="11411467" y="6077633"/>
            <a:ext cx="60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Krona One"/>
              <a:buNone/>
            </a:pPr>
            <a:fld id="{00000000-1234-1234-1234-123412341234}" type="slidenum">
              <a:rPr lang="pt-BR" sz="1333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‹nº›</a:t>
            </a:fld>
            <a:endParaRPr sz="1333" b="1" i="0" u="none" strike="noStrike" cap="non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Table of contents 2"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092c6ba62_0_39"/>
          <p:cNvSpPr/>
          <p:nvPr/>
        </p:nvSpPr>
        <p:spPr>
          <a:xfrm rot="2700000">
            <a:off x="-1211654" y="-853258"/>
            <a:ext cx="10896532" cy="8412157"/>
          </a:xfrm>
          <a:custGeom>
            <a:avLst/>
            <a:gdLst/>
            <a:ahLst/>
            <a:cxnLst/>
            <a:rect l="l" t="t" r="r" b="b"/>
            <a:pathLst>
              <a:path w="46891" h="36200" extrusionOk="0">
                <a:moveTo>
                  <a:pt x="42368" y="1"/>
                </a:moveTo>
                <a:cubicBezTo>
                  <a:pt x="41627" y="1"/>
                  <a:pt x="40852" y="292"/>
                  <a:pt x="40157" y="987"/>
                </a:cubicBezTo>
                <a:cubicBezTo>
                  <a:pt x="38066" y="3077"/>
                  <a:pt x="36421" y="3344"/>
                  <a:pt x="34196" y="3744"/>
                </a:cubicBezTo>
                <a:cubicBezTo>
                  <a:pt x="31617" y="4145"/>
                  <a:pt x="28369" y="4679"/>
                  <a:pt x="24855" y="8237"/>
                </a:cubicBezTo>
                <a:cubicBezTo>
                  <a:pt x="21297" y="11751"/>
                  <a:pt x="20763" y="14998"/>
                  <a:pt x="20363" y="17578"/>
                </a:cubicBezTo>
                <a:cubicBezTo>
                  <a:pt x="20229" y="18156"/>
                  <a:pt x="20140" y="18690"/>
                  <a:pt x="20051" y="19224"/>
                </a:cubicBezTo>
                <a:cubicBezTo>
                  <a:pt x="19695" y="20870"/>
                  <a:pt x="18850" y="22382"/>
                  <a:pt x="17605" y="23539"/>
                </a:cubicBezTo>
                <a:cubicBezTo>
                  <a:pt x="15470" y="25629"/>
                  <a:pt x="13868" y="25896"/>
                  <a:pt x="11644" y="26297"/>
                </a:cubicBezTo>
                <a:cubicBezTo>
                  <a:pt x="9020" y="26697"/>
                  <a:pt x="5817" y="27231"/>
                  <a:pt x="2259" y="30789"/>
                </a:cubicBezTo>
                <a:cubicBezTo>
                  <a:pt x="1" y="33047"/>
                  <a:pt x="2110" y="36199"/>
                  <a:pt x="4541" y="36199"/>
                </a:cubicBezTo>
                <a:cubicBezTo>
                  <a:pt x="5270" y="36199"/>
                  <a:pt x="6029" y="35915"/>
                  <a:pt x="6707" y="35237"/>
                </a:cubicBezTo>
                <a:lnTo>
                  <a:pt x="6751" y="35237"/>
                </a:lnTo>
                <a:cubicBezTo>
                  <a:pt x="8842" y="33147"/>
                  <a:pt x="10443" y="32880"/>
                  <a:pt x="12712" y="32524"/>
                </a:cubicBezTo>
                <a:cubicBezTo>
                  <a:pt x="15292" y="32079"/>
                  <a:pt x="18539" y="31545"/>
                  <a:pt x="22053" y="27987"/>
                </a:cubicBezTo>
                <a:cubicBezTo>
                  <a:pt x="25567" y="24473"/>
                  <a:pt x="26101" y="21226"/>
                  <a:pt x="26546" y="18646"/>
                </a:cubicBezTo>
                <a:cubicBezTo>
                  <a:pt x="26635" y="18067"/>
                  <a:pt x="26724" y="17534"/>
                  <a:pt x="26857" y="16955"/>
                </a:cubicBezTo>
                <a:cubicBezTo>
                  <a:pt x="27213" y="15310"/>
                  <a:pt x="28058" y="13842"/>
                  <a:pt x="29304" y="12685"/>
                </a:cubicBezTo>
                <a:cubicBezTo>
                  <a:pt x="31394" y="10550"/>
                  <a:pt x="32995" y="10283"/>
                  <a:pt x="35264" y="9927"/>
                </a:cubicBezTo>
                <a:cubicBezTo>
                  <a:pt x="37844" y="9483"/>
                  <a:pt x="41091" y="8949"/>
                  <a:pt x="44605" y="5435"/>
                </a:cubicBezTo>
                <a:cubicBezTo>
                  <a:pt x="46891" y="3149"/>
                  <a:pt x="44808" y="1"/>
                  <a:pt x="423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7092c6ba62_0_39"/>
          <p:cNvSpPr txBox="1">
            <a:spLocks noGrp="1"/>
          </p:cNvSpPr>
          <p:nvPr>
            <p:ph type="subTitle" idx="1"/>
          </p:nvPr>
        </p:nvSpPr>
        <p:spPr>
          <a:xfrm>
            <a:off x="1780084" y="2277305"/>
            <a:ext cx="27456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47" name="Google Shape;147;g37092c6ba62_0_39"/>
          <p:cNvSpPr txBox="1">
            <a:spLocks noGrp="1"/>
          </p:cNvSpPr>
          <p:nvPr>
            <p:ph type="title"/>
          </p:nvPr>
        </p:nvSpPr>
        <p:spPr>
          <a:xfrm>
            <a:off x="2291284" y="988705"/>
            <a:ext cx="1723200" cy="522000"/>
          </a:xfrm>
          <a:prstGeom prst="rect">
            <a:avLst/>
          </a:prstGeom>
          <a:noFill/>
          <a:ln>
            <a:noFill/>
          </a:ln>
          <a:effectLst>
            <a:outerShdw dist="28575" dir="312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48" name="Google Shape;148;g37092c6ba62_0_39"/>
          <p:cNvSpPr txBox="1">
            <a:spLocks noGrp="1"/>
          </p:cNvSpPr>
          <p:nvPr>
            <p:ph type="subTitle" idx="2"/>
          </p:nvPr>
        </p:nvSpPr>
        <p:spPr>
          <a:xfrm>
            <a:off x="6199233" y="2277305"/>
            <a:ext cx="27456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g37092c6ba62_0_39"/>
          <p:cNvSpPr txBox="1">
            <a:spLocks noGrp="1"/>
          </p:cNvSpPr>
          <p:nvPr>
            <p:ph type="title" idx="3"/>
          </p:nvPr>
        </p:nvSpPr>
        <p:spPr>
          <a:xfrm>
            <a:off x="6710433" y="988705"/>
            <a:ext cx="1723200" cy="522000"/>
          </a:xfrm>
          <a:prstGeom prst="rect">
            <a:avLst/>
          </a:prstGeom>
          <a:noFill/>
          <a:ln>
            <a:noFill/>
          </a:ln>
          <a:effectLst>
            <a:outerShdw dist="28575" dir="312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0" name="Google Shape;150;g37092c6ba62_0_39"/>
          <p:cNvSpPr txBox="1">
            <a:spLocks noGrp="1"/>
          </p:cNvSpPr>
          <p:nvPr>
            <p:ph type="subTitle" idx="4"/>
          </p:nvPr>
        </p:nvSpPr>
        <p:spPr>
          <a:xfrm>
            <a:off x="1780084" y="4918143"/>
            <a:ext cx="27456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51" name="Google Shape;151;g37092c6ba62_0_39"/>
          <p:cNvSpPr txBox="1">
            <a:spLocks noGrp="1"/>
          </p:cNvSpPr>
          <p:nvPr>
            <p:ph type="title" idx="5"/>
          </p:nvPr>
        </p:nvSpPr>
        <p:spPr>
          <a:xfrm>
            <a:off x="2291284" y="3753920"/>
            <a:ext cx="1723200" cy="589500"/>
          </a:xfrm>
          <a:prstGeom prst="rect">
            <a:avLst/>
          </a:prstGeom>
          <a:noFill/>
          <a:ln>
            <a:noFill/>
          </a:ln>
          <a:effectLst>
            <a:outerShdw dist="28575" dir="312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2" name="Google Shape;152;g37092c6ba62_0_39"/>
          <p:cNvSpPr txBox="1">
            <a:spLocks noGrp="1"/>
          </p:cNvSpPr>
          <p:nvPr>
            <p:ph type="subTitle" idx="6"/>
          </p:nvPr>
        </p:nvSpPr>
        <p:spPr>
          <a:xfrm>
            <a:off x="6199233" y="4918143"/>
            <a:ext cx="27456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g37092c6ba62_0_39"/>
          <p:cNvSpPr txBox="1">
            <a:spLocks noGrp="1"/>
          </p:cNvSpPr>
          <p:nvPr>
            <p:ph type="title" idx="7"/>
          </p:nvPr>
        </p:nvSpPr>
        <p:spPr>
          <a:xfrm>
            <a:off x="6710433" y="3753920"/>
            <a:ext cx="1723200" cy="589500"/>
          </a:xfrm>
          <a:prstGeom prst="rect">
            <a:avLst/>
          </a:prstGeom>
          <a:noFill/>
          <a:ln>
            <a:noFill/>
          </a:ln>
          <a:effectLst>
            <a:outerShdw dist="28575" dir="312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154" name="Google Shape;154;g37092c6ba62_0_39"/>
          <p:cNvSpPr/>
          <p:nvPr/>
        </p:nvSpPr>
        <p:spPr>
          <a:xfrm>
            <a:off x="11241033" y="5907033"/>
            <a:ext cx="950700" cy="950700"/>
          </a:xfrm>
          <a:prstGeom prst="rect">
            <a:avLst/>
          </a:prstGeom>
          <a:solidFill>
            <a:srgbClr val="C8871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37092c6ba62_0_39"/>
          <p:cNvSpPr txBox="1"/>
          <p:nvPr/>
        </p:nvSpPr>
        <p:spPr>
          <a:xfrm>
            <a:off x="11411633" y="6077633"/>
            <a:ext cx="60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Krona One"/>
              <a:buNone/>
            </a:pPr>
            <a:fld id="{00000000-1234-1234-1234-123412341234}" type="slidenum">
              <a:rPr lang="pt-BR" sz="1333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‹nº›</a:t>
            </a:fld>
            <a:endParaRPr sz="1333" b="1" i="0" u="none" strike="noStrike" cap="non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56" name="Google Shape;156;g37092c6ba62_0_39"/>
          <p:cNvSpPr txBox="1">
            <a:spLocks noGrp="1"/>
          </p:cNvSpPr>
          <p:nvPr>
            <p:ph type="title" idx="8"/>
          </p:nvPr>
        </p:nvSpPr>
        <p:spPr>
          <a:xfrm rot="-5400000">
            <a:off x="7922350" y="3044950"/>
            <a:ext cx="6123300" cy="768000"/>
          </a:xfrm>
          <a:prstGeom prst="rect">
            <a:avLst/>
          </a:prstGeom>
          <a:noFill/>
          <a:ln>
            <a:noFill/>
          </a:ln>
          <a:effectLst>
            <a:outerShdw dist="28575" dir="312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6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6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6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6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6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6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6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6"/>
            </a:lvl9pPr>
          </a:lstStyle>
          <a:p>
            <a:endParaRPr/>
          </a:p>
        </p:txBody>
      </p:sp>
      <p:sp>
        <p:nvSpPr>
          <p:cNvPr id="157" name="Google Shape;157;g37092c6ba62_0_39"/>
          <p:cNvSpPr txBox="1">
            <a:spLocks noGrp="1"/>
          </p:cNvSpPr>
          <p:nvPr>
            <p:ph type="subTitle" idx="9"/>
          </p:nvPr>
        </p:nvSpPr>
        <p:spPr>
          <a:xfrm>
            <a:off x="1781284" y="1687505"/>
            <a:ext cx="2743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Krona One"/>
              <a:buNone/>
              <a:defRPr sz="2933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37092c6ba62_0_39"/>
          <p:cNvSpPr txBox="1">
            <a:spLocks noGrp="1"/>
          </p:cNvSpPr>
          <p:nvPr>
            <p:ph type="subTitle" idx="13"/>
          </p:nvPr>
        </p:nvSpPr>
        <p:spPr>
          <a:xfrm>
            <a:off x="6200433" y="1687505"/>
            <a:ext cx="2743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Krona One"/>
              <a:buNone/>
              <a:defRPr sz="2933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g37092c6ba62_0_39"/>
          <p:cNvSpPr txBox="1">
            <a:spLocks noGrp="1"/>
          </p:cNvSpPr>
          <p:nvPr>
            <p:ph type="subTitle" idx="14"/>
          </p:nvPr>
        </p:nvSpPr>
        <p:spPr>
          <a:xfrm>
            <a:off x="1781284" y="4329105"/>
            <a:ext cx="2743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Krona One"/>
              <a:buNone/>
              <a:defRPr sz="2933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g37092c6ba62_0_39"/>
          <p:cNvSpPr txBox="1">
            <a:spLocks noGrp="1"/>
          </p:cNvSpPr>
          <p:nvPr>
            <p:ph type="subTitle" idx="15"/>
          </p:nvPr>
        </p:nvSpPr>
        <p:spPr>
          <a:xfrm>
            <a:off x="6200433" y="4329105"/>
            <a:ext cx="2743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Krona One"/>
              <a:buNone/>
              <a:defRPr sz="2933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092c6ba62_0_56"/>
          <p:cNvSpPr/>
          <p:nvPr/>
        </p:nvSpPr>
        <p:spPr>
          <a:xfrm rot="10800000">
            <a:off x="9776100" y="0"/>
            <a:ext cx="2415900" cy="6858000"/>
          </a:xfrm>
          <a:prstGeom prst="rect">
            <a:avLst/>
          </a:prstGeom>
          <a:solidFill>
            <a:srgbClr val="C8871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37092c6ba62_0_56"/>
          <p:cNvSpPr txBox="1">
            <a:spLocks noGrp="1"/>
          </p:cNvSpPr>
          <p:nvPr>
            <p:ph type="title"/>
          </p:nvPr>
        </p:nvSpPr>
        <p:spPr>
          <a:xfrm rot="-5400000">
            <a:off x="8060450" y="3045050"/>
            <a:ext cx="5643900" cy="768000"/>
          </a:xfrm>
          <a:prstGeom prst="rect">
            <a:avLst/>
          </a:prstGeom>
          <a:noFill/>
          <a:ln>
            <a:noFill/>
          </a:ln>
          <a:effectLst>
            <a:outerShdw dist="28575" dir="312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6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6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6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6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6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6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6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66"/>
            </a:lvl9pPr>
          </a:lstStyle>
          <a:p>
            <a:endParaRPr/>
          </a:p>
        </p:txBody>
      </p:sp>
      <p:sp>
        <p:nvSpPr>
          <p:cNvPr id="164" name="Google Shape;164;g37092c6ba62_0_56"/>
          <p:cNvSpPr/>
          <p:nvPr/>
        </p:nvSpPr>
        <p:spPr>
          <a:xfrm>
            <a:off x="11241033" y="5907033"/>
            <a:ext cx="950700" cy="950700"/>
          </a:xfrm>
          <a:prstGeom prst="rect">
            <a:avLst/>
          </a:prstGeom>
          <a:solidFill>
            <a:srgbClr val="C8871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37092c6ba62_0_56"/>
          <p:cNvSpPr txBox="1"/>
          <p:nvPr/>
        </p:nvSpPr>
        <p:spPr>
          <a:xfrm>
            <a:off x="11411633" y="6077633"/>
            <a:ext cx="60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Krona One"/>
              <a:buNone/>
            </a:pPr>
            <a:fld id="{00000000-1234-1234-1234-123412341234}" type="slidenum">
              <a:rPr lang="pt-BR" sz="1333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‹nº›</a:t>
            </a:fld>
            <a:endParaRPr sz="1333" b="1" i="0" u="none" strike="noStrike" cap="none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66" name="Google Shape;166;g37092c6ba62_0_56"/>
          <p:cNvSpPr/>
          <p:nvPr/>
        </p:nvSpPr>
        <p:spPr>
          <a:xfrm flipH="1">
            <a:off x="-10085034" y="-881042"/>
            <a:ext cx="12994621" cy="3384799"/>
          </a:xfrm>
          <a:custGeom>
            <a:avLst/>
            <a:gdLst/>
            <a:ahLst/>
            <a:cxnLst/>
            <a:rect l="l" t="t" r="r" b="b"/>
            <a:pathLst>
              <a:path w="82825" h="21574" extrusionOk="0">
                <a:moveTo>
                  <a:pt x="33806" y="0"/>
                </a:moveTo>
                <a:cubicBezTo>
                  <a:pt x="28379" y="0"/>
                  <a:pt x="25888" y="5427"/>
                  <a:pt x="23931" y="9742"/>
                </a:cubicBezTo>
                <a:cubicBezTo>
                  <a:pt x="22018" y="13879"/>
                  <a:pt x="20595" y="16592"/>
                  <a:pt x="18549" y="16592"/>
                </a:cubicBezTo>
                <a:cubicBezTo>
                  <a:pt x="16503" y="16592"/>
                  <a:pt x="15079" y="13879"/>
                  <a:pt x="13167" y="9742"/>
                </a:cubicBezTo>
                <a:cubicBezTo>
                  <a:pt x="11173" y="5445"/>
                  <a:pt x="8738" y="45"/>
                  <a:pt x="3358" y="45"/>
                </a:cubicBezTo>
                <a:cubicBezTo>
                  <a:pt x="3336" y="45"/>
                  <a:pt x="3314" y="45"/>
                  <a:pt x="3292" y="45"/>
                </a:cubicBezTo>
                <a:cubicBezTo>
                  <a:pt x="0" y="45"/>
                  <a:pt x="0" y="4982"/>
                  <a:pt x="3292" y="4982"/>
                </a:cubicBezTo>
                <a:cubicBezTo>
                  <a:pt x="5382" y="4982"/>
                  <a:pt x="6761" y="7696"/>
                  <a:pt x="8674" y="11832"/>
                </a:cubicBezTo>
                <a:cubicBezTo>
                  <a:pt x="10676" y="16147"/>
                  <a:pt x="13122" y="21574"/>
                  <a:pt x="18549" y="21574"/>
                </a:cubicBezTo>
                <a:cubicBezTo>
                  <a:pt x="23976" y="21574"/>
                  <a:pt x="26422" y="16147"/>
                  <a:pt x="28424" y="11832"/>
                </a:cubicBezTo>
                <a:cubicBezTo>
                  <a:pt x="30337" y="7696"/>
                  <a:pt x="31715" y="4982"/>
                  <a:pt x="33806" y="4982"/>
                </a:cubicBezTo>
                <a:cubicBezTo>
                  <a:pt x="35852" y="4982"/>
                  <a:pt x="37276" y="7696"/>
                  <a:pt x="39144" y="11832"/>
                </a:cubicBezTo>
                <a:cubicBezTo>
                  <a:pt x="41146" y="16192"/>
                  <a:pt x="43592" y="21574"/>
                  <a:pt x="49019" y="21574"/>
                </a:cubicBezTo>
                <a:cubicBezTo>
                  <a:pt x="54446" y="21574"/>
                  <a:pt x="56892" y="16147"/>
                  <a:pt x="58894" y="11832"/>
                </a:cubicBezTo>
                <a:cubicBezTo>
                  <a:pt x="60806" y="7696"/>
                  <a:pt x="62230" y="4982"/>
                  <a:pt x="64276" y="4982"/>
                </a:cubicBezTo>
                <a:cubicBezTo>
                  <a:pt x="66322" y="4982"/>
                  <a:pt x="67746" y="7696"/>
                  <a:pt x="69658" y="11832"/>
                </a:cubicBezTo>
                <a:cubicBezTo>
                  <a:pt x="71660" y="16147"/>
                  <a:pt x="74106" y="21574"/>
                  <a:pt x="79533" y="21574"/>
                </a:cubicBezTo>
                <a:cubicBezTo>
                  <a:pt x="82825" y="21574"/>
                  <a:pt x="82825" y="16592"/>
                  <a:pt x="79533" y="16592"/>
                </a:cubicBezTo>
                <a:cubicBezTo>
                  <a:pt x="77443" y="16592"/>
                  <a:pt x="76064" y="13879"/>
                  <a:pt x="74151" y="9742"/>
                </a:cubicBezTo>
                <a:cubicBezTo>
                  <a:pt x="72149" y="5427"/>
                  <a:pt x="69658" y="0"/>
                  <a:pt x="64276" y="0"/>
                </a:cubicBezTo>
                <a:cubicBezTo>
                  <a:pt x="58894" y="0"/>
                  <a:pt x="56403" y="5427"/>
                  <a:pt x="54401" y="9742"/>
                </a:cubicBezTo>
                <a:cubicBezTo>
                  <a:pt x="52488" y="13879"/>
                  <a:pt x="51109" y="16592"/>
                  <a:pt x="49019" y="16592"/>
                </a:cubicBezTo>
                <a:cubicBezTo>
                  <a:pt x="46973" y="16592"/>
                  <a:pt x="45549" y="13879"/>
                  <a:pt x="43681" y="9742"/>
                </a:cubicBezTo>
                <a:cubicBezTo>
                  <a:pt x="41679" y="5427"/>
                  <a:pt x="39233" y="0"/>
                  <a:pt x="338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ítulo e Conteúdo">
  <p:cSld name="8_Título e Conteúdo">
    <p:bg>
      <p:bgPr>
        <a:solidFill>
          <a:schemeClr val="accent3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2"/>
          <p:cNvSpPr txBox="1">
            <a:spLocks noGrp="1"/>
          </p:cNvSpPr>
          <p:nvPr>
            <p:ph type="title"/>
          </p:nvPr>
        </p:nvSpPr>
        <p:spPr>
          <a:xfrm>
            <a:off x="638462" y="642551"/>
            <a:ext cx="10915200" cy="15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500"/>
              <a:buFont typeface="Arial"/>
              <a:buNone/>
              <a:defRPr sz="5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2"/>
          <p:cNvSpPr>
            <a:spLocks noGrp="1"/>
          </p:cNvSpPr>
          <p:nvPr>
            <p:ph type="pic" idx="2"/>
          </p:nvPr>
        </p:nvSpPr>
        <p:spPr>
          <a:xfrm>
            <a:off x="638460" y="2539313"/>
            <a:ext cx="685800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32"/>
          <p:cNvSpPr>
            <a:spLocks noGrp="1"/>
          </p:cNvSpPr>
          <p:nvPr>
            <p:ph type="pic" idx="3"/>
          </p:nvPr>
        </p:nvSpPr>
        <p:spPr>
          <a:xfrm>
            <a:off x="3534372" y="2539313"/>
            <a:ext cx="685800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32"/>
          <p:cNvSpPr>
            <a:spLocks noGrp="1"/>
          </p:cNvSpPr>
          <p:nvPr>
            <p:ph type="pic" idx="4"/>
          </p:nvPr>
        </p:nvSpPr>
        <p:spPr>
          <a:xfrm>
            <a:off x="6430282" y="2539313"/>
            <a:ext cx="685800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2"/>
          <p:cNvSpPr>
            <a:spLocks noGrp="1"/>
          </p:cNvSpPr>
          <p:nvPr>
            <p:ph type="pic" idx="5"/>
          </p:nvPr>
        </p:nvSpPr>
        <p:spPr>
          <a:xfrm>
            <a:off x="9326190" y="2539313"/>
            <a:ext cx="685800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638462" y="3397603"/>
            <a:ext cx="2227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800"/>
              <a:buNone/>
              <a:defRPr sz="1800" b="1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body" idx="6"/>
          </p:nvPr>
        </p:nvSpPr>
        <p:spPr>
          <a:xfrm>
            <a:off x="3534372" y="3397603"/>
            <a:ext cx="2227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800"/>
              <a:buNone/>
              <a:defRPr sz="1800" b="1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body" idx="7"/>
          </p:nvPr>
        </p:nvSpPr>
        <p:spPr>
          <a:xfrm>
            <a:off x="6430282" y="3397603"/>
            <a:ext cx="2227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800"/>
              <a:buNone/>
              <a:defRPr sz="1800" b="1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body" idx="8"/>
          </p:nvPr>
        </p:nvSpPr>
        <p:spPr>
          <a:xfrm>
            <a:off x="9326192" y="3397603"/>
            <a:ext cx="2227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800"/>
              <a:buNone/>
              <a:defRPr sz="1800" b="1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9"/>
          </p:nvPr>
        </p:nvSpPr>
        <p:spPr>
          <a:xfrm>
            <a:off x="638462" y="4000780"/>
            <a:ext cx="2227200" cy="20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  <a:defRPr sz="1200" b="0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body" idx="13"/>
          </p:nvPr>
        </p:nvSpPr>
        <p:spPr>
          <a:xfrm>
            <a:off x="3534372" y="4000780"/>
            <a:ext cx="2227200" cy="20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  <a:defRPr sz="1200" b="0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body" idx="14"/>
          </p:nvPr>
        </p:nvSpPr>
        <p:spPr>
          <a:xfrm>
            <a:off x="6430282" y="4000780"/>
            <a:ext cx="2227200" cy="20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  <a:defRPr sz="1200" b="0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body" idx="15"/>
          </p:nvPr>
        </p:nvSpPr>
        <p:spPr>
          <a:xfrm>
            <a:off x="9326191" y="4000780"/>
            <a:ext cx="2227200" cy="20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  <a:defRPr sz="1200" b="0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ftr" idx="11"/>
          </p:nvPr>
        </p:nvSpPr>
        <p:spPr>
          <a:xfrm>
            <a:off x="63846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e Conteúdo">
  <p:cSld name="2_Título e Conteúdo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3"/>
          <p:cNvSpPr txBox="1">
            <a:spLocks noGrp="1"/>
          </p:cNvSpPr>
          <p:nvPr>
            <p:ph type="title"/>
          </p:nvPr>
        </p:nvSpPr>
        <p:spPr>
          <a:xfrm>
            <a:off x="5590572" y="1188358"/>
            <a:ext cx="59631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500"/>
              <a:buFont typeface="Arial"/>
              <a:buNone/>
              <a:defRPr sz="5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3"/>
          <p:cNvSpPr>
            <a:spLocks noGrp="1"/>
          </p:cNvSpPr>
          <p:nvPr>
            <p:ph type="pic" idx="2"/>
          </p:nvPr>
        </p:nvSpPr>
        <p:spPr>
          <a:xfrm>
            <a:off x="838200" y="860958"/>
            <a:ext cx="4085400" cy="51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38" name="Google Shape;38;p33"/>
          <p:cNvSpPr txBox="1">
            <a:spLocks noGrp="1"/>
          </p:cNvSpPr>
          <p:nvPr>
            <p:ph type="body" idx="1"/>
          </p:nvPr>
        </p:nvSpPr>
        <p:spPr>
          <a:xfrm>
            <a:off x="5590571" y="3000733"/>
            <a:ext cx="5763300" cy="29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600"/>
              <a:buFont typeface="Arial"/>
              <a:buChar char="•"/>
              <a:defRPr sz="1600" b="1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ftr" idx="11"/>
          </p:nvPr>
        </p:nvSpPr>
        <p:spPr>
          <a:xfrm>
            <a:off x="63846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ítulo e Conteúdo">
  <p:cSld name="7_Título e Conteúdo">
    <p:bg>
      <p:bgPr>
        <a:solidFill>
          <a:schemeClr val="accent6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4"/>
          <p:cNvSpPr>
            <a:spLocks noGrp="1"/>
          </p:cNvSpPr>
          <p:nvPr>
            <p:ph type="pic" idx="2"/>
          </p:nvPr>
        </p:nvSpPr>
        <p:spPr>
          <a:xfrm>
            <a:off x="838200" y="860958"/>
            <a:ext cx="4085400" cy="51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3" name="Google Shape;43;p34"/>
          <p:cNvSpPr txBox="1"/>
          <p:nvPr/>
        </p:nvSpPr>
        <p:spPr>
          <a:xfrm>
            <a:off x="6598508" y="6079524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" name="Google Shape;44;p34"/>
          <p:cNvSpPr txBox="1">
            <a:spLocks noGrp="1"/>
          </p:cNvSpPr>
          <p:nvPr>
            <p:ph type="title"/>
          </p:nvPr>
        </p:nvSpPr>
        <p:spPr>
          <a:xfrm>
            <a:off x="4548851" y="0"/>
            <a:ext cx="81603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ítulo e conteúdo">
  <p:cSld name="3_Título e conteúdo">
    <p:bg>
      <p:bgPr>
        <a:solidFill>
          <a:schemeClr val="accent3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5"/>
          <p:cNvSpPr txBox="1">
            <a:spLocks noGrp="1"/>
          </p:cNvSpPr>
          <p:nvPr>
            <p:ph type="title"/>
          </p:nvPr>
        </p:nvSpPr>
        <p:spPr>
          <a:xfrm>
            <a:off x="638462" y="642551"/>
            <a:ext cx="10915200" cy="11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500"/>
              <a:buFont typeface="Arial"/>
              <a:buNone/>
              <a:defRPr sz="55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body" idx="1"/>
          </p:nvPr>
        </p:nvSpPr>
        <p:spPr>
          <a:xfrm>
            <a:off x="636455" y="1834688"/>
            <a:ext cx="5310900" cy="7230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body" idx="2"/>
          </p:nvPr>
        </p:nvSpPr>
        <p:spPr>
          <a:xfrm>
            <a:off x="6244466" y="1834688"/>
            <a:ext cx="5310900" cy="723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5"/>
          <p:cNvSpPr txBox="1">
            <a:spLocks noGrp="1"/>
          </p:cNvSpPr>
          <p:nvPr>
            <p:ph type="body" idx="3"/>
          </p:nvPr>
        </p:nvSpPr>
        <p:spPr>
          <a:xfrm>
            <a:off x="636455" y="2557773"/>
            <a:ext cx="1769100" cy="425700"/>
          </a:xfrm>
          <a:prstGeom prst="rect">
            <a:avLst/>
          </a:prstGeom>
          <a:solidFill>
            <a:srgbClr val="E4E8DE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0" i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5"/>
          <p:cNvSpPr txBox="1">
            <a:spLocks noGrp="1"/>
          </p:cNvSpPr>
          <p:nvPr>
            <p:ph type="body" idx="4"/>
          </p:nvPr>
        </p:nvSpPr>
        <p:spPr>
          <a:xfrm>
            <a:off x="2405526" y="2557773"/>
            <a:ext cx="1773000" cy="425700"/>
          </a:xfrm>
          <a:prstGeom prst="rect">
            <a:avLst/>
          </a:prstGeom>
          <a:solidFill>
            <a:srgbClr val="E4E8DE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0" i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body" idx="5"/>
          </p:nvPr>
        </p:nvSpPr>
        <p:spPr>
          <a:xfrm>
            <a:off x="4178310" y="2557773"/>
            <a:ext cx="1769100" cy="425700"/>
          </a:xfrm>
          <a:prstGeom prst="rect">
            <a:avLst/>
          </a:prstGeom>
          <a:solidFill>
            <a:srgbClr val="E4E8DE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0" i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body" idx="6"/>
          </p:nvPr>
        </p:nvSpPr>
        <p:spPr>
          <a:xfrm>
            <a:off x="6244466" y="2557773"/>
            <a:ext cx="1769100" cy="425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body" idx="7"/>
          </p:nvPr>
        </p:nvSpPr>
        <p:spPr>
          <a:xfrm>
            <a:off x="8013537" y="2557773"/>
            <a:ext cx="1773000" cy="425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8"/>
          </p:nvPr>
        </p:nvSpPr>
        <p:spPr>
          <a:xfrm>
            <a:off x="9786321" y="2557773"/>
            <a:ext cx="1769100" cy="425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9"/>
          </p:nvPr>
        </p:nvSpPr>
        <p:spPr>
          <a:xfrm>
            <a:off x="636455" y="2983478"/>
            <a:ext cx="1769100" cy="2707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sz="1200" b="0" i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body" idx="13"/>
          </p:nvPr>
        </p:nvSpPr>
        <p:spPr>
          <a:xfrm>
            <a:off x="2405295" y="2983478"/>
            <a:ext cx="1773000" cy="2707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sz="1200" b="0" i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14"/>
          </p:nvPr>
        </p:nvSpPr>
        <p:spPr>
          <a:xfrm>
            <a:off x="4178463" y="2983478"/>
            <a:ext cx="1768800" cy="2707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sz="1200" b="0" i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15"/>
          </p:nvPr>
        </p:nvSpPr>
        <p:spPr>
          <a:xfrm>
            <a:off x="6244466" y="2983478"/>
            <a:ext cx="1769100" cy="2707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body" idx="16"/>
          </p:nvPr>
        </p:nvSpPr>
        <p:spPr>
          <a:xfrm>
            <a:off x="8013306" y="2983478"/>
            <a:ext cx="1773000" cy="2707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body" idx="17"/>
          </p:nvPr>
        </p:nvSpPr>
        <p:spPr>
          <a:xfrm>
            <a:off x="9786474" y="2983478"/>
            <a:ext cx="1768800" cy="2707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ftr" idx="11"/>
          </p:nvPr>
        </p:nvSpPr>
        <p:spPr>
          <a:xfrm>
            <a:off x="63846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ítulo e Conteúdo">
  <p:cSld name="6_Título e Conteúdo">
    <p:bg>
      <p:bgPr>
        <a:solidFill>
          <a:schemeClr val="accent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6"/>
          <p:cNvSpPr txBox="1">
            <a:spLocks noGrp="1"/>
          </p:cNvSpPr>
          <p:nvPr>
            <p:ph type="title"/>
          </p:nvPr>
        </p:nvSpPr>
        <p:spPr>
          <a:xfrm>
            <a:off x="638462" y="642551"/>
            <a:ext cx="10915200" cy="15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500"/>
              <a:buFont typeface="Arial"/>
              <a:buNone/>
              <a:defRPr sz="5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1"/>
          </p:nvPr>
        </p:nvSpPr>
        <p:spPr>
          <a:xfrm>
            <a:off x="419100" y="1837944"/>
            <a:ext cx="11353800" cy="30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2"/>
          </p:nvPr>
        </p:nvSpPr>
        <p:spPr>
          <a:xfrm>
            <a:off x="638459" y="5232509"/>
            <a:ext cx="21888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3600"/>
              <a:buNone/>
              <a:defRPr sz="3600" b="1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body" idx="3"/>
          </p:nvPr>
        </p:nvSpPr>
        <p:spPr>
          <a:xfrm>
            <a:off x="3547242" y="5232509"/>
            <a:ext cx="21888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3600"/>
              <a:buNone/>
              <a:defRPr sz="3600" b="1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body" idx="4"/>
          </p:nvPr>
        </p:nvSpPr>
        <p:spPr>
          <a:xfrm>
            <a:off x="6456023" y="5232509"/>
            <a:ext cx="21888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3600"/>
              <a:buNone/>
              <a:defRPr sz="3600" b="1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body" idx="5"/>
          </p:nvPr>
        </p:nvSpPr>
        <p:spPr>
          <a:xfrm>
            <a:off x="9364806" y="5232509"/>
            <a:ext cx="21888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3600"/>
              <a:buNone/>
              <a:defRPr sz="3600" b="1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6"/>
          </p:nvPr>
        </p:nvSpPr>
        <p:spPr>
          <a:xfrm>
            <a:off x="638459" y="5742851"/>
            <a:ext cx="218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400"/>
              <a:buFont typeface="Arial"/>
              <a:buNone/>
              <a:defRPr sz="1400" b="0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body" idx="7"/>
          </p:nvPr>
        </p:nvSpPr>
        <p:spPr>
          <a:xfrm>
            <a:off x="3547241" y="5742851"/>
            <a:ext cx="218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400"/>
              <a:buFont typeface="Arial"/>
              <a:buNone/>
              <a:defRPr sz="1400" b="0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body" idx="8"/>
          </p:nvPr>
        </p:nvSpPr>
        <p:spPr>
          <a:xfrm>
            <a:off x="6456023" y="5742851"/>
            <a:ext cx="218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400"/>
              <a:buFont typeface="Arial"/>
              <a:buNone/>
              <a:defRPr sz="1400" b="0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body" idx="9"/>
          </p:nvPr>
        </p:nvSpPr>
        <p:spPr>
          <a:xfrm>
            <a:off x="9364806" y="5742851"/>
            <a:ext cx="218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400"/>
              <a:buFont typeface="Arial"/>
              <a:buNone/>
              <a:defRPr sz="1400" b="0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ftr" idx="11"/>
          </p:nvPr>
        </p:nvSpPr>
        <p:spPr>
          <a:xfrm>
            <a:off x="63846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ítulo e Conteúdo">
  <p:cSld name="4_Título e Conteúdo">
    <p:bg>
      <p:bgPr>
        <a:solidFill>
          <a:schemeClr val="accent3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7"/>
          <p:cNvSpPr txBox="1">
            <a:spLocks noGrp="1"/>
          </p:cNvSpPr>
          <p:nvPr>
            <p:ph type="title"/>
          </p:nvPr>
        </p:nvSpPr>
        <p:spPr>
          <a:xfrm>
            <a:off x="638462" y="642551"/>
            <a:ext cx="10915200" cy="15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500"/>
              <a:buFont typeface="Arial"/>
              <a:buNone/>
              <a:defRPr sz="5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body" idx="1"/>
          </p:nvPr>
        </p:nvSpPr>
        <p:spPr>
          <a:xfrm>
            <a:off x="512064" y="1655064"/>
            <a:ext cx="11164800" cy="45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ftr" idx="11"/>
          </p:nvPr>
        </p:nvSpPr>
        <p:spPr>
          <a:xfrm>
            <a:off x="63846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ítulo e Conteúdo">
  <p:cSld name="5_Título e Conteúdo">
    <p:bg>
      <p:bgPr>
        <a:solidFill>
          <a:schemeClr val="accent3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8"/>
          <p:cNvSpPr txBox="1">
            <a:spLocks noGrp="1"/>
          </p:cNvSpPr>
          <p:nvPr>
            <p:ph type="title"/>
          </p:nvPr>
        </p:nvSpPr>
        <p:spPr>
          <a:xfrm>
            <a:off x="638462" y="642551"/>
            <a:ext cx="10915200" cy="15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500"/>
              <a:buFont typeface="Arial"/>
              <a:buNone/>
              <a:defRPr sz="5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body" idx="1"/>
          </p:nvPr>
        </p:nvSpPr>
        <p:spPr>
          <a:xfrm>
            <a:off x="622336" y="2195513"/>
            <a:ext cx="1743000" cy="3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30000"/>
              <a:buNone/>
              <a:defRPr sz="30000" b="0">
                <a:solidFill>
                  <a:srgbClr val="C16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body" idx="2"/>
          </p:nvPr>
        </p:nvSpPr>
        <p:spPr>
          <a:xfrm>
            <a:off x="1555389" y="2703910"/>
            <a:ext cx="17430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  <a:defRPr sz="1200" b="0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8"/>
          <p:cNvSpPr txBox="1">
            <a:spLocks noGrp="1"/>
          </p:cNvSpPr>
          <p:nvPr>
            <p:ph type="body" idx="3"/>
          </p:nvPr>
        </p:nvSpPr>
        <p:spPr>
          <a:xfrm>
            <a:off x="3820511" y="2196231"/>
            <a:ext cx="1743000" cy="3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30000"/>
              <a:buNone/>
              <a:defRPr sz="30000" b="0">
                <a:solidFill>
                  <a:srgbClr val="C16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body" idx="4"/>
          </p:nvPr>
        </p:nvSpPr>
        <p:spPr>
          <a:xfrm>
            <a:off x="5830848" y="2703910"/>
            <a:ext cx="17430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  <a:defRPr sz="1200" b="0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body" idx="5"/>
          </p:nvPr>
        </p:nvSpPr>
        <p:spPr>
          <a:xfrm>
            <a:off x="7732902" y="2196231"/>
            <a:ext cx="1743000" cy="3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30000"/>
              <a:buNone/>
              <a:defRPr sz="30000" b="0">
                <a:solidFill>
                  <a:srgbClr val="C16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body" idx="6"/>
          </p:nvPr>
        </p:nvSpPr>
        <p:spPr>
          <a:xfrm>
            <a:off x="9810474" y="2703910"/>
            <a:ext cx="17430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  <a:defRPr sz="1200" b="0" i="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ftr" idx="11"/>
          </p:nvPr>
        </p:nvSpPr>
        <p:spPr>
          <a:xfrm>
            <a:off x="63846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8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o Título">
  <p:cSld name="1_Slide do Título">
    <p:bg>
      <p:bgPr>
        <a:solidFill>
          <a:schemeClr val="accent4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9"/>
          <p:cNvSpPr txBox="1">
            <a:spLocks noGrp="1"/>
          </p:cNvSpPr>
          <p:nvPr>
            <p:ph type="body" idx="1"/>
          </p:nvPr>
        </p:nvSpPr>
        <p:spPr>
          <a:xfrm>
            <a:off x="0" y="-496452"/>
            <a:ext cx="1219200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500"/>
              <a:buNone/>
              <a:defRPr sz="8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9"/>
          <p:cNvSpPr txBox="1">
            <a:spLocks noGrp="1"/>
          </p:cNvSpPr>
          <p:nvPr>
            <p:ph type="body" idx="2"/>
          </p:nvPr>
        </p:nvSpPr>
        <p:spPr>
          <a:xfrm>
            <a:off x="0" y="642270"/>
            <a:ext cx="1219200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500"/>
              <a:buNone/>
              <a:defRPr sz="8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39"/>
          <p:cNvSpPr txBox="1">
            <a:spLocks noGrp="1"/>
          </p:cNvSpPr>
          <p:nvPr>
            <p:ph type="body" idx="3"/>
          </p:nvPr>
        </p:nvSpPr>
        <p:spPr>
          <a:xfrm>
            <a:off x="0" y="1780992"/>
            <a:ext cx="1219200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500"/>
              <a:buNone/>
              <a:defRPr sz="8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9"/>
          <p:cNvSpPr txBox="1">
            <a:spLocks noGrp="1"/>
          </p:cNvSpPr>
          <p:nvPr>
            <p:ph type="body" idx="4"/>
          </p:nvPr>
        </p:nvSpPr>
        <p:spPr>
          <a:xfrm>
            <a:off x="0" y="2919714"/>
            <a:ext cx="1219200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500"/>
              <a:buNone/>
              <a:defRPr sz="8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body" idx="5"/>
          </p:nvPr>
        </p:nvSpPr>
        <p:spPr>
          <a:xfrm>
            <a:off x="0" y="5197158"/>
            <a:ext cx="1219200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500"/>
              <a:buNone/>
              <a:defRPr sz="8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9"/>
          <p:cNvSpPr txBox="1">
            <a:spLocks noGrp="1"/>
          </p:cNvSpPr>
          <p:nvPr>
            <p:ph type="body" idx="6"/>
          </p:nvPr>
        </p:nvSpPr>
        <p:spPr>
          <a:xfrm>
            <a:off x="0" y="6335880"/>
            <a:ext cx="1219200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500"/>
              <a:buNone/>
              <a:defRPr sz="8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>
            <a:spLocks noGrp="1"/>
          </p:cNvSpPr>
          <p:nvPr>
            <p:ph type="pic" idx="7"/>
          </p:nvPr>
        </p:nvSpPr>
        <p:spPr>
          <a:xfrm>
            <a:off x="3431067" y="-2"/>
            <a:ext cx="5329800" cy="6858000"/>
          </a:xfrm>
          <a:prstGeom prst="rect">
            <a:avLst/>
          </a:prstGeom>
          <a:solidFill>
            <a:srgbClr val="B0BC9C"/>
          </a:solidFill>
          <a:ln>
            <a:noFill/>
          </a:ln>
        </p:spPr>
      </p:sp>
      <p:sp>
        <p:nvSpPr>
          <p:cNvPr id="99" name="Google Shape;99;p39"/>
          <p:cNvSpPr txBox="1">
            <a:spLocks noGrp="1"/>
          </p:cNvSpPr>
          <p:nvPr>
            <p:ph type="title"/>
          </p:nvPr>
        </p:nvSpPr>
        <p:spPr>
          <a:xfrm>
            <a:off x="1" y="4054639"/>
            <a:ext cx="121920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Arial"/>
              <a:buNone/>
              <a:defRPr sz="8500" b="0" i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638461" y="365125"/>
            <a:ext cx="10915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638460" y="1825625"/>
            <a:ext cx="10915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ftr" idx="11"/>
          </p:nvPr>
        </p:nvSpPr>
        <p:spPr>
          <a:xfrm>
            <a:off x="63846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8715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7092c6ba62_0_7"/>
          <p:cNvSpPr txBox="1">
            <a:spLocks noGrp="1"/>
          </p:cNvSpPr>
          <p:nvPr>
            <p:ph type="body" idx="1"/>
          </p:nvPr>
        </p:nvSpPr>
        <p:spPr>
          <a:xfrm>
            <a:off x="783675" y="3513549"/>
            <a:ext cx="7156500" cy="1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</a:pPr>
            <a:r>
              <a:rPr lang="pt-BR" dirty="0" err="1"/>
              <a:t>Olíbano</a:t>
            </a:r>
            <a:endParaRPr dirty="0"/>
          </a:p>
        </p:txBody>
      </p:sp>
      <p:sp>
        <p:nvSpPr>
          <p:cNvPr id="173" name="Google Shape;173;g37092c6ba62_0_7"/>
          <p:cNvSpPr txBox="1">
            <a:spLocks noGrp="1"/>
          </p:cNvSpPr>
          <p:nvPr>
            <p:ph type="title"/>
          </p:nvPr>
        </p:nvSpPr>
        <p:spPr>
          <a:xfrm>
            <a:off x="783675" y="433850"/>
            <a:ext cx="4036500" cy="26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pt-BR" sz="4400"/>
              <a:t> </a:t>
            </a:r>
            <a:endParaRPr sz="4400"/>
          </a:p>
        </p:txBody>
      </p:sp>
      <p:pic>
        <p:nvPicPr>
          <p:cNvPr id="174" name="Google Shape;174;g37092c6ba62_0_7" title="20250206_17132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725" y="0"/>
            <a:ext cx="3017526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37092c6ba62_0_7" title="20250206_171239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7250" y="0"/>
            <a:ext cx="2094749" cy="448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37092c6ba62_0_7" title="20250206_17145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97250" y="3626272"/>
            <a:ext cx="2094749" cy="323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32e00bfc1_0_8"/>
          <p:cNvSpPr txBox="1">
            <a:spLocks noGrp="1"/>
          </p:cNvSpPr>
          <p:nvPr>
            <p:ph type="title"/>
          </p:nvPr>
        </p:nvSpPr>
        <p:spPr>
          <a:xfrm>
            <a:off x="5373675" y="256775"/>
            <a:ext cx="6180000" cy="82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Medo Oculto </a:t>
            </a:r>
            <a:endParaRPr/>
          </a:p>
        </p:txBody>
      </p:sp>
      <p:pic>
        <p:nvPicPr>
          <p:cNvPr id="270" name="Google Shape;270;g3632e00bfc1_0_8" title="foto artigo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7268" r="17268"/>
          <a:stretch/>
        </p:blipFill>
        <p:spPr>
          <a:xfrm>
            <a:off x="838200" y="860958"/>
            <a:ext cx="4085468" cy="5136084"/>
          </a:xfrm>
          <a:prstGeom prst="rect">
            <a:avLst/>
          </a:prstGeom>
        </p:spPr>
      </p:pic>
      <p:sp>
        <p:nvSpPr>
          <p:cNvPr id="271" name="Google Shape;271;g3632e00bfc1_0_8"/>
          <p:cNvSpPr txBox="1">
            <a:spLocks noGrp="1"/>
          </p:cNvSpPr>
          <p:nvPr>
            <p:ph type="body" idx="1"/>
          </p:nvPr>
        </p:nvSpPr>
        <p:spPr>
          <a:xfrm>
            <a:off x="5295375" y="1211850"/>
            <a:ext cx="6058500" cy="501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❏"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pt-BR" sz="2400"/>
              <a:t>Perder a capacidade criativa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pt-BR" sz="2400"/>
              <a:t>Limitação funcional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pt-BR" sz="2400"/>
              <a:t>Entrar em Burnout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pt-BR" sz="2400"/>
              <a:t>De ser substituído </a:t>
            </a:r>
            <a:endParaRPr sz="2400"/>
          </a:p>
        </p:txBody>
      </p:sp>
      <p:sp>
        <p:nvSpPr>
          <p:cNvPr id="272" name="Google Shape;272;g3632e00bfc1_0_8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"/>
          <p:cNvSpPr txBox="1">
            <a:spLocks noGrp="1"/>
          </p:cNvSpPr>
          <p:nvPr>
            <p:ph type="title"/>
          </p:nvPr>
        </p:nvSpPr>
        <p:spPr>
          <a:xfrm>
            <a:off x="942500" y="460325"/>
            <a:ext cx="10540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Arial"/>
              <a:buNone/>
            </a:pPr>
            <a:r>
              <a:rPr lang="pt-BR" sz="4000" b="1"/>
              <a:t>Personalidade da Marca</a:t>
            </a:r>
            <a:endParaRPr sz="4000" b="1" u="sng"/>
          </a:p>
        </p:txBody>
      </p:sp>
      <p:sp>
        <p:nvSpPr>
          <p:cNvPr id="278" name="Google Shape;278;p9"/>
          <p:cNvSpPr txBox="1">
            <a:spLocks noGrp="1"/>
          </p:cNvSpPr>
          <p:nvPr>
            <p:ph type="body" idx="2"/>
          </p:nvPr>
        </p:nvSpPr>
        <p:spPr>
          <a:xfrm>
            <a:off x="231711" y="4041289"/>
            <a:ext cx="21888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400"/>
              <a:buNone/>
            </a:pPr>
            <a:r>
              <a:rPr lang="pt-BR" sz="2600">
                <a:solidFill>
                  <a:schemeClr val="accent4"/>
                </a:solidFill>
              </a:rPr>
              <a:t>Tom de voz:</a:t>
            </a:r>
            <a:endParaRPr sz="2600">
              <a:solidFill>
                <a:schemeClr val="accent4"/>
              </a:solidFill>
            </a:endParaRPr>
          </a:p>
        </p:txBody>
      </p:sp>
      <p:sp>
        <p:nvSpPr>
          <p:cNvPr id="279" name="Google Shape;279;p9"/>
          <p:cNvSpPr txBox="1">
            <a:spLocks noGrp="1"/>
          </p:cNvSpPr>
          <p:nvPr>
            <p:ph type="body" idx="3"/>
          </p:nvPr>
        </p:nvSpPr>
        <p:spPr>
          <a:xfrm>
            <a:off x="3219050" y="4030750"/>
            <a:ext cx="24324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400"/>
              <a:buNone/>
            </a:pPr>
            <a:r>
              <a:rPr lang="pt-BR" sz="2700">
                <a:solidFill>
                  <a:schemeClr val="accent4"/>
                </a:solidFill>
              </a:rPr>
              <a:t>Arquétipo</a:t>
            </a:r>
            <a:endParaRPr sz="2700">
              <a:solidFill>
                <a:schemeClr val="accent4"/>
              </a:solidFill>
            </a:endParaRPr>
          </a:p>
        </p:txBody>
      </p:sp>
      <p:sp>
        <p:nvSpPr>
          <p:cNvPr id="280" name="Google Shape;280;p9"/>
          <p:cNvSpPr txBox="1">
            <a:spLocks noGrp="1"/>
          </p:cNvSpPr>
          <p:nvPr>
            <p:ph type="body" idx="4"/>
          </p:nvPr>
        </p:nvSpPr>
        <p:spPr>
          <a:xfrm>
            <a:off x="5901450" y="4095750"/>
            <a:ext cx="25230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400"/>
              <a:buNone/>
            </a:pPr>
            <a:r>
              <a:rPr lang="pt-BR" sz="2600">
                <a:solidFill>
                  <a:schemeClr val="accent4"/>
                </a:solidFill>
              </a:rPr>
              <a:t>Características</a:t>
            </a:r>
            <a:endParaRPr sz="2600">
              <a:solidFill>
                <a:schemeClr val="accent4"/>
              </a:solidFill>
            </a:endParaRPr>
          </a:p>
        </p:txBody>
      </p:sp>
      <p:sp>
        <p:nvSpPr>
          <p:cNvPr id="281" name="Google Shape;281;p9"/>
          <p:cNvSpPr txBox="1">
            <a:spLocks noGrp="1"/>
          </p:cNvSpPr>
          <p:nvPr>
            <p:ph type="body" idx="5"/>
          </p:nvPr>
        </p:nvSpPr>
        <p:spPr>
          <a:xfrm>
            <a:off x="8993950" y="4095750"/>
            <a:ext cx="30606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000"/>
              <a:buNone/>
            </a:pPr>
            <a:r>
              <a:rPr lang="pt-BR" sz="2300">
                <a:solidFill>
                  <a:schemeClr val="accent4"/>
                </a:solidFill>
              </a:rPr>
              <a:t>Estilo de comunicação:</a:t>
            </a:r>
            <a:endParaRPr sz="2300">
              <a:solidFill>
                <a:schemeClr val="accent4"/>
              </a:solidFill>
            </a:endParaRPr>
          </a:p>
        </p:txBody>
      </p:sp>
      <p:sp>
        <p:nvSpPr>
          <p:cNvPr id="282" name="Google Shape;282;p9"/>
          <p:cNvSpPr txBox="1">
            <a:spLocks noGrp="1"/>
          </p:cNvSpPr>
          <p:nvPr>
            <p:ph type="body" idx="6"/>
          </p:nvPr>
        </p:nvSpPr>
        <p:spPr>
          <a:xfrm>
            <a:off x="83974" y="4487324"/>
            <a:ext cx="2743200" cy="21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400"/>
              <a:buFont typeface="Arial"/>
              <a:buNone/>
            </a:pPr>
            <a:r>
              <a:rPr lang="pt-BR" sz="1500" b="1" i="1"/>
              <a:t>Acolhedor, inspirador e esclarecedor.</a:t>
            </a:r>
            <a:r>
              <a:rPr lang="pt-BR" sz="1500" b="1"/>
              <a:t> </a:t>
            </a:r>
            <a:endParaRPr sz="1500"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400"/>
              <a:buFont typeface="Arial"/>
              <a:buNone/>
            </a:pPr>
            <a:r>
              <a:rPr lang="pt-BR" b="1"/>
              <a:t>Oferecemos informações técnicas com simplicidade, traduzidas em mensagens que instigam o autocuidado.</a:t>
            </a:r>
            <a:endParaRPr b="1"/>
          </a:p>
        </p:txBody>
      </p:sp>
      <p:sp>
        <p:nvSpPr>
          <p:cNvPr id="283" name="Google Shape;283;p9"/>
          <p:cNvSpPr txBox="1">
            <a:spLocks noGrp="1"/>
          </p:cNvSpPr>
          <p:nvPr>
            <p:ph type="body" idx="7"/>
          </p:nvPr>
        </p:nvSpPr>
        <p:spPr>
          <a:xfrm>
            <a:off x="3377750" y="4738475"/>
            <a:ext cx="21888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600"/>
              <a:buChar char="•"/>
            </a:pPr>
            <a:r>
              <a:rPr lang="pt-BR" sz="1600" b="1" i="1"/>
              <a:t>Mago</a:t>
            </a:r>
            <a:endParaRPr sz="1600" b="1" i="1"/>
          </a:p>
          <a:p>
            <a:pPr marL="285750" lvl="0" indent="-2984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600"/>
              <a:buChar char="•"/>
            </a:pPr>
            <a:r>
              <a:rPr lang="pt-BR" sz="1600" b="1" i="1"/>
              <a:t>Sábio</a:t>
            </a:r>
            <a:endParaRPr sz="1600" b="1" i="1"/>
          </a:p>
          <a:p>
            <a:pPr marL="285750" lvl="0" indent="-2984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600"/>
              <a:buChar char="•"/>
            </a:pPr>
            <a:r>
              <a:rPr lang="pt-BR" sz="1600" b="1" i="1"/>
              <a:t>Cuidador/Prestativo</a:t>
            </a:r>
            <a:endParaRPr sz="1600" b="1" i="1"/>
          </a:p>
        </p:txBody>
      </p:sp>
      <p:sp>
        <p:nvSpPr>
          <p:cNvPr id="284" name="Google Shape;284;p9"/>
          <p:cNvSpPr txBox="1">
            <a:spLocks noGrp="1"/>
          </p:cNvSpPr>
          <p:nvPr>
            <p:ph type="body" idx="8"/>
          </p:nvPr>
        </p:nvSpPr>
        <p:spPr>
          <a:xfrm>
            <a:off x="6101150" y="4661875"/>
            <a:ext cx="2323200" cy="17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400"/>
              <a:buFont typeface="Arial"/>
              <a:buNone/>
            </a:pPr>
            <a:r>
              <a:rPr lang="pt-BR" sz="1500" b="1" i="1"/>
              <a:t>Humana, inovadora,</a:t>
            </a:r>
            <a:r>
              <a:rPr lang="pt-BR" sz="1500" b="1"/>
              <a:t> conectada à ciência e espiritualidade de forma harmônica.</a:t>
            </a:r>
            <a:endParaRPr sz="1500" b="1"/>
          </a:p>
        </p:txBody>
      </p:sp>
      <p:sp>
        <p:nvSpPr>
          <p:cNvPr id="285" name="Google Shape;285;p9"/>
          <p:cNvSpPr txBox="1">
            <a:spLocks noGrp="1"/>
          </p:cNvSpPr>
          <p:nvPr>
            <p:ph type="body" idx="9"/>
          </p:nvPr>
        </p:nvSpPr>
        <p:spPr>
          <a:xfrm>
            <a:off x="8993950" y="4661850"/>
            <a:ext cx="2893200" cy="18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400"/>
              <a:buFont typeface="Arial"/>
              <a:buNone/>
            </a:pPr>
            <a:r>
              <a:rPr lang="pt-BR" b="1" i="1"/>
              <a:t>Elegante e sofisticado, mas acessível para públicos de diferentes realidades</a:t>
            </a:r>
            <a:r>
              <a:rPr lang="pt-BR" b="1"/>
              <a:t>.</a:t>
            </a:r>
            <a:r>
              <a:rPr lang="pt-BR"/>
              <a:t> 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400"/>
              <a:buFont typeface="Arial"/>
              <a:buNone/>
            </a:pPr>
            <a:r>
              <a:rPr lang="pt-BR"/>
              <a:t>A estética visual remete a calma, natureza e exclusividade.</a:t>
            </a:r>
            <a:endParaRPr/>
          </a:p>
        </p:txBody>
      </p:sp>
      <p:sp>
        <p:nvSpPr>
          <p:cNvPr id="286" name="Google Shape;286;p9"/>
          <p:cNvSpPr txBox="1">
            <a:spLocks noGrp="1"/>
          </p:cNvSpPr>
          <p:nvPr>
            <p:ph type="ftr" idx="11"/>
          </p:nvPr>
        </p:nvSpPr>
        <p:spPr>
          <a:xfrm>
            <a:off x="63846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Título da apresentação</a:t>
            </a:r>
            <a:endParaRPr/>
          </a:p>
        </p:txBody>
      </p:sp>
      <p:sp>
        <p:nvSpPr>
          <p:cNvPr id="287" name="Google Shape;287;p9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288" name="Google Shape;2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575" y="1307600"/>
            <a:ext cx="10540351" cy="273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"/>
          <p:cNvSpPr txBox="1">
            <a:spLocks noGrp="1"/>
          </p:cNvSpPr>
          <p:nvPr>
            <p:ph type="title"/>
          </p:nvPr>
        </p:nvSpPr>
        <p:spPr>
          <a:xfrm>
            <a:off x="638462" y="642551"/>
            <a:ext cx="10915076" cy="11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500"/>
              <a:buFont typeface="Arial"/>
              <a:buNone/>
            </a:pPr>
            <a:r>
              <a:rPr lang="pt-BR" sz="5500" i="0" u="none" strike="noStrike" cap="none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Proposta de valor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5" name="Google Shape;295;p10"/>
          <p:cNvSpPr txBox="1">
            <a:spLocks noGrp="1"/>
          </p:cNvSpPr>
          <p:nvPr>
            <p:ph type="body" idx="1"/>
          </p:nvPr>
        </p:nvSpPr>
        <p:spPr>
          <a:xfrm>
            <a:off x="636450" y="1365625"/>
            <a:ext cx="5310900" cy="1000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6" name="Google Shape;296;p10"/>
          <p:cNvSpPr txBox="1">
            <a:spLocks noGrp="1"/>
          </p:cNvSpPr>
          <p:nvPr>
            <p:ph type="body" idx="2"/>
          </p:nvPr>
        </p:nvSpPr>
        <p:spPr>
          <a:xfrm>
            <a:off x="6244475" y="1364600"/>
            <a:ext cx="5310900" cy="1000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C</a:t>
            </a: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liente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7" name="Google Shape;297;p10"/>
          <p:cNvSpPr txBox="1">
            <a:spLocks noGrp="1"/>
          </p:cNvSpPr>
          <p:nvPr>
            <p:ph type="body" idx="3"/>
          </p:nvPr>
        </p:nvSpPr>
        <p:spPr>
          <a:xfrm>
            <a:off x="636455" y="2557773"/>
            <a:ext cx="1769072" cy="425705"/>
          </a:xfrm>
          <a:prstGeom prst="rect">
            <a:avLst/>
          </a:prstGeom>
          <a:solidFill>
            <a:srgbClr val="E4E8DE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</a:pPr>
            <a:r>
              <a:rPr lang="pt-BR" sz="2000" b="1" i="0" u="none" strike="noStrike" cap="none">
                <a:solidFill>
                  <a:schemeClr val="dk1"/>
                </a:solidFill>
              </a:rPr>
              <a:t>Benefícios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98" name="Google Shape;298;p10"/>
          <p:cNvSpPr txBox="1">
            <a:spLocks noGrp="1"/>
          </p:cNvSpPr>
          <p:nvPr>
            <p:ph type="body" idx="4"/>
          </p:nvPr>
        </p:nvSpPr>
        <p:spPr>
          <a:xfrm>
            <a:off x="2405526" y="2557773"/>
            <a:ext cx="1772935" cy="425705"/>
          </a:xfrm>
          <a:prstGeom prst="rect">
            <a:avLst/>
          </a:prstGeom>
          <a:solidFill>
            <a:srgbClr val="E4E8DE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</a:pPr>
            <a:r>
              <a:rPr lang="pt-BR" sz="2000" b="1" i="0" u="none" strike="noStrike" cap="none">
                <a:solidFill>
                  <a:schemeClr val="dk1"/>
                </a:solidFill>
              </a:rPr>
              <a:t>Experiência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99" name="Google Shape;299;p10"/>
          <p:cNvSpPr txBox="1">
            <a:spLocks noGrp="1"/>
          </p:cNvSpPr>
          <p:nvPr>
            <p:ph type="body" idx="5"/>
          </p:nvPr>
        </p:nvSpPr>
        <p:spPr>
          <a:xfrm>
            <a:off x="4178310" y="2557773"/>
            <a:ext cx="1769072" cy="425705"/>
          </a:xfrm>
          <a:prstGeom prst="rect">
            <a:avLst/>
          </a:prstGeom>
          <a:solidFill>
            <a:srgbClr val="E4E8DE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</a:pPr>
            <a:r>
              <a:rPr lang="pt-BR" sz="1900" b="1" i="0" u="none" strike="noStrike" cap="none">
                <a:solidFill>
                  <a:schemeClr val="dk1"/>
                </a:solidFill>
              </a:rPr>
              <a:t>Recursos</a:t>
            </a:r>
            <a:endParaRPr sz="1900" b="1">
              <a:solidFill>
                <a:schemeClr val="dk1"/>
              </a:solidFill>
            </a:endParaRPr>
          </a:p>
        </p:txBody>
      </p:sp>
      <p:sp>
        <p:nvSpPr>
          <p:cNvPr id="300" name="Google Shape;300;p10"/>
          <p:cNvSpPr txBox="1">
            <a:spLocks noGrp="1"/>
          </p:cNvSpPr>
          <p:nvPr>
            <p:ph type="body" idx="6"/>
          </p:nvPr>
        </p:nvSpPr>
        <p:spPr>
          <a:xfrm>
            <a:off x="6244466" y="2557773"/>
            <a:ext cx="1769072" cy="425705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</a:rPr>
              <a:t>Desejos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01" name="Google Shape;301;p10"/>
          <p:cNvSpPr txBox="1">
            <a:spLocks noGrp="1"/>
          </p:cNvSpPr>
          <p:nvPr>
            <p:ph type="body" idx="7"/>
          </p:nvPr>
        </p:nvSpPr>
        <p:spPr>
          <a:xfrm>
            <a:off x="8013537" y="2557773"/>
            <a:ext cx="1773000" cy="425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</a:rPr>
              <a:t>Receios</a:t>
            </a:r>
            <a:endParaRPr sz="1800" b="1" i="0" u="none" strike="noStrike" cap="none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</a:rPr>
              <a:t>(Medo)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02" name="Google Shape;302;p10"/>
          <p:cNvSpPr txBox="1">
            <a:spLocks noGrp="1"/>
          </p:cNvSpPr>
          <p:nvPr>
            <p:ph type="body" idx="8"/>
          </p:nvPr>
        </p:nvSpPr>
        <p:spPr>
          <a:xfrm>
            <a:off x="9784271" y="2557773"/>
            <a:ext cx="1769100" cy="425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pt-BR" sz="17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Necessita de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03" name="Google Shape;303;p10"/>
          <p:cNvSpPr txBox="1">
            <a:spLocks noGrp="1"/>
          </p:cNvSpPr>
          <p:nvPr>
            <p:ph type="body" idx="9"/>
          </p:nvPr>
        </p:nvSpPr>
        <p:spPr>
          <a:xfrm>
            <a:off x="632525" y="2983475"/>
            <a:ext cx="1773000" cy="33729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17145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pt-BR" sz="1400" b="1" i="0" u="none" strike="noStrike" cap="none">
                <a:solidFill>
                  <a:schemeClr val="dk1"/>
                </a:solidFill>
              </a:rPr>
              <a:t>Redução do estresse e ansiedade.</a:t>
            </a:r>
            <a:endParaRPr sz="1400" b="1">
              <a:solidFill>
                <a:schemeClr val="dk1"/>
              </a:solidFill>
            </a:endParaRPr>
          </a:p>
          <a:p>
            <a:pPr marL="171450" lvl="0" indent="-1841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pt-BR" sz="1400" b="1" i="0" u="none" strike="noStrike" cap="none">
                <a:solidFill>
                  <a:schemeClr val="dk1"/>
                </a:solidFill>
              </a:rPr>
              <a:t>Alívio de dores musculares e crônicas. </a:t>
            </a:r>
            <a:endParaRPr sz="1400" b="1">
              <a:solidFill>
                <a:schemeClr val="dk1"/>
              </a:solidFill>
            </a:endParaRPr>
          </a:p>
          <a:p>
            <a:pPr marL="171450" lvl="0" indent="-1841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pt-BR" sz="1400" b="1" i="0" u="none" strike="noStrike" cap="none">
                <a:solidFill>
                  <a:schemeClr val="dk1"/>
                </a:solidFill>
              </a:rPr>
              <a:t> Melhora do sono</a:t>
            </a:r>
            <a:endParaRPr sz="1400" b="1">
              <a:solidFill>
                <a:schemeClr val="dk1"/>
              </a:solidFill>
            </a:endParaRPr>
          </a:p>
        </p:txBody>
      </p:sp>
      <p:sp>
        <p:nvSpPr>
          <p:cNvPr id="304" name="Google Shape;304;p10"/>
          <p:cNvSpPr txBox="1">
            <a:spLocks noGrp="1"/>
          </p:cNvSpPr>
          <p:nvPr>
            <p:ph type="body" idx="13"/>
          </p:nvPr>
        </p:nvSpPr>
        <p:spPr>
          <a:xfrm>
            <a:off x="2405225" y="2983475"/>
            <a:ext cx="1773000" cy="33729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171450" marR="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t-BR" sz="1300" b="1" i="0" u="none" strike="noStrike" cap="none">
                <a:solidFill>
                  <a:schemeClr val="dk1"/>
                </a:solidFill>
              </a:rPr>
              <a:t>Jornada Sensorial </a:t>
            </a:r>
            <a:endParaRPr sz="1300" b="1">
              <a:solidFill>
                <a:schemeClr val="dk1"/>
              </a:solidFill>
            </a:endParaRPr>
          </a:p>
          <a:p>
            <a:pPr marL="171450" marR="0" lvl="0" indent="-177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t-BR" sz="1300" b="1" i="0" u="none" strike="noStrike" cap="none">
                <a:solidFill>
                  <a:schemeClr val="dk1"/>
                </a:solidFill>
              </a:rPr>
              <a:t>Linha de óleos essências e Aromatizadores que podem estender a sensação de bem estar no pós venda  </a:t>
            </a:r>
            <a:endParaRPr sz="1300" b="1">
              <a:solidFill>
                <a:schemeClr val="dk1"/>
              </a:solidFill>
            </a:endParaRPr>
          </a:p>
          <a:p>
            <a:pPr marL="171450" marR="0" lvl="0" indent="-952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accent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5" name="Google Shape;305;p10"/>
          <p:cNvSpPr txBox="1">
            <a:spLocks noGrp="1"/>
          </p:cNvSpPr>
          <p:nvPr>
            <p:ph type="body" idx="14"/>
          </p:nvPr>
        </p:nvSpPr>
        <p:spPr>
          <a:xfrm>
            <a:off x="4174300" y="2983475"/>
            <a:ext cx="1773000" cy="33729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171450" marR="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t-BR" sz="1300" b="1" i="0" u="none" strike="noStrike" cap="none">
                <a:solidFill>
                  <a:schemeClr val="dk1"/>
                </a:solidFill>
              </a:rPr>
              <a:t>Jornada Semi Autônoma</a:t>
            </a:r>
            <a:endParaRPr sz="1300" b="1">
              <a:solidFill>
                <a:schemeClr val="dk1"/>
              </a:solidFill>
            </a:endParaRPr>
          </a:p>
          <a:p>
            <a:pPr marL="171450" marR="0" lvl="0" indent="-177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pt-BR" sz="1300" b="1" i="0" u="none" strike="noStrike" cap="none">
                <a:solidFill>
                  <a:schemeClr val="dk1"/>
                </a:solidFill>
              </a:rPr>
              <a:t>5 Estações com terapias integrativas</a:t>
            </a:r>
            <a:endParaRPr sz="1300" b="1"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</a:pPr>
            <a:r>
              <a:rPr lang="pt-BR" sz="1300" b="1" i="0" u="none" strike="noStrike" cap="none">
                <a:solidFill>
                  <a:schemeClr val="dk1"/>
                </a:solidFill>
              </a:rPr>
              <a:t>Óleos </a:t>
            </a:r>
            <a:r>
              <a:rPr lang="pt-BR" sz="1300" b="1">
                <a:solidFill>
                  <a:schemeClr val="dk1"/>
                </a:solidFill>
              </a:rPr>
              <a:t>essenciais</a:t>
            </a:r>
            <a:r>
              <a:rPr lang="pt-BR" sz="1300" b="1" i="0" u="none" strike="noStrike" cap="none">
                <a:solidFill>
                  <a:schemeClr val="dk1"/>
                </a:solidFill>
              </a:rPr>
              <a:t> ,</a:t>
            </a:r>
            <a:r>
              <a:rPr lang="pt-BR" sz="1200" b="1" i="0" u="none" strike="noStrike" cap="none">
                <a:solidFill>
                  <a:schemeClr val="accent4"/>
                </a:solidFill>
              </a:rPr>
              <a:t> </a:t>
            </a:r>
            <a:endParaRPr b="1"/>
          </a:p>
        </p:txBody>
      </p:sp>
      <p:sp>
        <p:nvSpPr>
          <p:cNvPr id="306" name="Google Shape;306;p10"/>
          <p:cNvSpPr txBox="1">
            <a:spLocks noGrp="1"/>
          </p:cNvSpPr>
          <p:nvPr>
            <p:ph type="body" idx="15"/>
          </p:nvPr>
        </p:nvSpPr>
        <p:spPr>
          <a:xfrm>
            <a:off x="6240450" y="2983475"/>
            <a:ext cx="1773000" cy="3372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17145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pt-BR" sz="1400" b="1" i="0" u="none" strike="noStrike" cap="none">
                <a:solidFill>
                  <a:schemeClr val="dk1"/>
                </a:solidFill>
              </a:rPr>
              <a:t>Maior produtividade e foco </a:t>
            </a:r>
            <a:endParaRPr sz="1400" b="1">
              <a:solidFill>
                <a:schemeClr val="dk1"/>
              </a:solidFill>
            </a:endParaRPr>
          </a:p>
          <a:p>
            <a:pPr marL="171450" marR="0" lvl="0" indent="-1841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pt-BR" sz="1400" b="1" i="0" u="none" strike="noStrike" cap="none">
                <a:solidFill>
                  <a:schemeClr val="dk1"/>
                </a:solidFill>
              </a:rPr>
              <a:t>Acabar com insônia</a:t>
            </a:r>
            <a:endParaRPr sz="1400" b="1">
              <a:solidFill>
                <a:schemeClr val="dk1"/>
              </a:solidFill>
            </a:endParaRPr>
          </a:p>
          <a:p>
            <a:pPr marL="171450" marR="0" lvl="0" indent="-1841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pt-BR" sz="1400" b="1" i="0" u="none" strike="noStrike" cap="none">
                <a:solidFill>
                  <a:schemeClr val="dk1"/>
                </a:solidFill>
              </a:rPr>
              <a:t>Desligar do estresse diário</a:t>
            </a:r>
            <a:endParaRPr sz="1400" b="1">
              <a:solidFill>
                <a:schemeClr val="dk1"/>
              </a:solidFill>
            </a:endParaRPr>
          </a:p>
          <a:p>
            <a:pPr marL="171450" marR="0" lvl="0" indent="-952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accent1"/>
              </a:solidFill>
            </a:endParaRPr>
          </a:p>
        </p:txBody>
      </p:sp>
      <p:sp>
        <p:nvSpPr>
          <p:cNvPr id="307" name="Google Shape;307;p10"/>
          <p:cNvSpPr txBox="1">
            <a:spLocks noGrp="1"/>
          </p:cNvSpPr>
          <p:nvPr>
            <p:ph type="body" idx="16"/>
          </p:nvPr>
        </p:nvSpPr>
        <p:spPr>
          <a:xfrm>
            <a:off x="8013150" y="2983475"/>
            <a:ext cx="1773000" cy="3372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pt-BR" sz="1200" b="1" i="0" u="none" strike="noStrike" cap="none">
                <a:solidFill>
                  <a:schemeClr val="dk1"/>
                </a:solidFill>
              </a:rPr>
              <a:t>Desconectar 2 horas parece muito tempo</a:t>
            </a:r>
            <a:endParaRPr b="1"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pt-BR" sz="1200" b="1" i="0" u="none" strike="noStrike" cap="none">
                <a:solidFill>
                  <a:schemeClr val="dk1"/>
                </a:solidFill>
              </a:rPr>
              <a:t>Medo de flutuar e não relaxar </a:t>
            </a:r>
            <a:endParaRPr b="1"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pt-BR" sz="1200" b="1" i="0" u="none" strike="noStrike" cap="none">
                <a:solidFill>
                  <a:schemeClr val="dk1"/>
                </a:solidFill>
              </a:rPr>
              <a:t>Investir em si mesmo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08" name="Google Shape;308;p10"/>
          <p:cNvSpPr txBox="1">
            <a:spLocks noGrp="1"/>
          </p:cNvSpPr>
          <p:nvPr>
            <p:ph type="body" idx="17"/>
          </p:nvPr>
        </p:nvSpPr>
        <p:spPr>
          <a:xfrm>
            <a:off x="9780200" y="2983475"/>
            <a:ext cx="1773000" cy="3372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pt-BR" sz="1200" b="1" i="0" u="none" strike="noStrike" cap="none">
                <a:solidFill>
                  <a:schemeClr val="dk1"/>
                </a:solidFill>
              </a:rPr>
              <a:t>Momentos de Pausa</a:t>
            </a:r>
            <a:endParaRPr b="1"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pt-BR" sz="1200" b="1" i="0" u="none" strike="noStrike" cap="none">
                <a:solidFill>
                  <a:schemeClr val="dk1"/>
                </a:solidFill>
              </a:rPr>
              <a:t>Se permitir autocuidado </a:t>
            </a:r>
            <a:endParaRPr sz="1200" b="1" i="0" u="none" strike="noStrike" cap="none"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pt-BR" b="1">
                <a:solidFill>
                  <a:schemeClr val="dk1"/>
                </a:solidFill>
              </a:rPr>
              <a:t>Momentos de Pausa  na sua rotina turbulenta</a:t>
            </a:r>
            <a:endParaRPr b="1">
              <a:solidFill>
                <a:schemeClr val="dk1"/>
              </a:solidFill>
            </a:endParaRPr>
          </a:p>
          <a:p>
            <a:pPr marL="171450" marR="0" lvl="0" indent="-952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accent1"/>
              </a:solidFill>
            </a:endParaRPr>
          </a:p>
        </p:txBody>
      </p:sp>
      <p:sp>
        <p:nvSpPr>
          <p:cNvPr id="309" name="Google Shape;309;p10"/>
          <p:cNvSpPr txBox="1">
            <a:spLocks noGrp="1"/>
          </p:cNvSpPr>
          <p:nvPr>
            <p:ph type="ftr" idx="11"/>
          </p:nvPr>
        </p:nvSpPr>
        <p:spPr>
          <a:xfrm>
            <a:off x="63846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rPr>
              <a:t>Título da apresentação</a:t>
            </a:r>
            <a:endParaRPr/>
          </a:p>
        </p:txBody>
      </p:sp>
      <p:sp>
        <p:nvSpPr>
          <p:cNvPr id="310" name="Google Shape;310;p10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title"/>
          </p:nvPr>
        </p:nvSpPr>
        <p:spPr>
          <a:xfrm>
            <a:off x="638450" y="642550"/>
            <a:ext cx="109152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500"/>
              <a:buFont typeface="Arial"/>
              <a:buNone/>
            </a:pPr>
            <a:r>
              <a:rPr lang="pt-BR" sz="55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Nossa trajetória</a:t>
            </a:r>
            <a:endParaRPr sz="55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1"/>
          <p:cNvSpPr txBox="1">
            <a:spLocks noGrp="1"/>
          </p:cNvSpPr>
          <p:nvPr>
            <p:ph type="ftr" idx="11"/>
          </p:nvPr>
        </p:nvSpPr>
        <p:spPr>
          <a:xfrm>
            <a:off x="63846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rPr>
              <a:t>Título da apresentação</a:t>
            </a:r>
            <a:endParaRPr sz="1200" b="0" i="0" u="none" strike="noStrike" cap="none">
              <a:solidFill>
                <a:srgbClr val="D3B0A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8" name="Google Shape;318;p11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grpSp>
        <p:nvGrpSpPr>
          <p:cNvPr id="319" name="Google Shape;319;p11" descr="Linha do tempo"/>
          <p:cNvGrpSpPr/>
          <p:nvPr/>
        </p:nvGrpSpPr>
        <p:grpSpPr>
          <a:xfrm>
            <a:off x="638495" y="1623900"/>
            <a:ext cx="10996154" cy="4591761"/>
            <a:chOff x="419100" y="2172508"/>
            <a:chExt cx="11353799" cy="3931302"/>
          </a:xfrm>
        </p:grpSpPr>
        <p:sp>
          <p:nvSpPr>
            <p:cNvPr id="320" name="Google Shape;320;p11"/>
            <p:cNvSpPr/>
            <p:nvPr/>
          </p:nvSpPr>
          <p:spPr>
            <a:xfrm>
              <a:off x="419100" y="2172508"/>
              <a:ext cx="11353799" cy="3931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419100" y="4070289"/>
              <a:ext cx="11353799" cy="148791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565826" y="2172508"/>
              <a:ext cx="2023200" cy="1572520"/>
            </a:xfrm>
            <a:custGeom>
              <a:avLst/>
              <a:gdLst/>
              <a:ahLst/>
              <a:cxnLst/>
              <a:rect l="l" t="t" r="r" b="b"/>
              <a:pathLst>
                <a:path w="1812071" h="1572520" extrusionOk="0">
                  <a:moveTo>
                    <a:pt x="0" y="0"/>
                  </a:moveTo>
                  <a:lnTo>
                    <a:pt x="1812071" y="0"/>
                  </a:lnTo>
                  <a:lnTo>
                    <a:pt x="1812071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8000" tIns="128000" rIns="128000" bIns="128000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Avenir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highlight>
                    <a:srgbClr val="CB6E50"/>
                  </a:highlight>
                  <a:latin typeface="Avenir"/>
                  <a:ea typeface="Avenir"/>
                  <a:cs typeface="Avenir"/>
                  <a:sym typeface="Avenir"/>
                </a:rPr>
                <a:t>1°sem </a:t>
              </a:r>
              <a:br>
                <a:rPr lang="pt-BR" sz="1800" b="1" i="0" u="none" strike="noStrike" cap="none">
                  <a:solidFill>
                    <a:schemeClr val="dk1"/>
                  </a:solidFill>
                  <a:highlight>
                    <a:srgbClr val="CB6E50"/>
                  </a:highlight>
                  <a:latin typeface="Avenir"/>
                  <a:ea typeface="Avenir"/>
                  <a:cs typeface="Avenir"/>
                  <a:sym typeface="Avenir"/>
                </a:rPr>
              </a:br>
              <a:r>
                <a:rPr lang="pt-BR" sz="1800" b="1" i="0" u="none" strike="noStrike" cap="none">
                  <a:solidFill>
                    <a:schemeClr val="dk1"/>
                  </a:solidFill>
                  <a:highlight>
                    <a:srgbClr val="CB6E50"/>
                  </a:highlight>
                  <a:latin typeface="Avenir"/>
                  <a:ea typeface="Avenir"/>
                  <a:cs typeface="Avenir"/>
                  <a:sym typeface="Avenir"/>
                </a:rPr>
                <a:t>2023</a:t>
              </a:r>
              <a:endParaRPr sz="1400" b="0" i="0" u="none" strike="noStrike" cap="none">
                <a:solidFill>
                  <a:schemeClr val="dk1"/>
                </a:solidFill>
                <a:highlight>
                  <a:srgbClr val="CB6E50"/>
                </a:highlight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venir"/>
                <a:buNone/>
              </a:pPr>
              <a:br>
                <a:rPr lang="pt-BR" sz="1400" b="0" i="0" u="none" strike="noStrike" cap="none">
                  <a:solidFill>
                    <a:schemeClr val="accent1"/>
                  </a:solidFill>
                  <a:latin typeface="Avenir"/>
                  <a:ea typeface="Avenir"/>
                  <a:cs typeface="Avenir"/>
                  <a:sym typeface="Avenir"/>
                </a:rPr>
              </a:br>
              <a:r>
                <a:rPr lang="pt-BR" sz="1400" b="0" i="0" u="none" strike="noStrike" cap="none">
                  <a:solidFill>
                    <a:srgbClr val="5B0F00"/>
                  </a:solidFill>
                  <a:latin typeface="Avenir"/>
                  <a:ea typeface="Avenir"/>
                  <a:cs typeface="Avenir"/>
                  <a:sym typeface="Avenir"/>
                </a:rPr>
                <a:t>Começa Modelagem, captação de sócios </a:t>
              </a:r>
              <a:endParaRPr sz="1400" b="0" i="0" u="none" strike="noStrike" cap="none">
                <a:solidFill>
                  <a:srgbClr val="5B0F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1424890" y="3950564"/>
              <a:ext cx="268515" cy="268515"/>
            </a:xfrm>
            <a:prstGeom prst="ellipse">
              <a:avLst/>
            </a:prstGeom>
            <a:solidFill>
              <a:srgbClr val="C16245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1919338" y="4356385"/>
              <a:ext cx="2074515" cy="1572520"/>
            </a:xfrm>
            <a:custGeom>
              <a:avLst/>
              <a:gdLst/>
              <a:ahLst/>
              <a:cxnLst/>
              <a:rect l="l" t="t" r="r" b="b"/>
              <a:pathLst>
                <a:path w="1767544" h="1572520" extrusionOk="0">
                  <a:moveTo>
                    <a:pt x="0" y="0"/>
                  </a:moveTo>
                  <a:lnTo>
                    <a:pt x="1767544" y="0"/>
                  </a:lnTo>
                  <a:lnTo>
                    <a:pt x="1767544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8000" tIns="128000" rIns="128000" bIns="128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Avenir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highlight>
                    <a:srgbClr val="CB6E50"/>
                  </a:highlight>
                  <a:latin typeface="Avenir"/>
                  <a:ea typeface="Avenir"/>
                  <a:cs typeface="Avenir"/>
                  <a:sym typeface="Avenir"/>
                </a:rPr>
                <a:t>2°sem</a:t>
              </a:r>
              <a:br>
                <a:rPr lang="pt-BR" sz="1800" b="1" i="0" u="none" strike="noStrike" cap="none">
                  <a:solidFill>
                    <a:schemeClr val="dk1"/>
                  </a:solidFill>
                  <a:highlight>
                    <a:srgbClr val="CB6E50"/>
                  </a:highlight>
                  <a:latin typeface="Avenir"/>
                  <a:ea typeface="Avenir"/>
                  <a:cs typeface="Avenir"/>
                  <a:sym typeface="Avenir"/>
                </a:rPr>
              </a:br>
              <a:r>
                <a:rPr lang="pt-BR" sz="1800" b="1" i="0" u="none" strike="noStrike" cap="none">
                  <a:solidFill>
                    <a:schemeClr val="dk1"/>
                  </a:solidFill>
                  <a:highlight>
                    <a:srgbClr val="CB6E50"/>
                  </a:highlight>
                  <a:latin typeface="Avenir"/>
                  <a:ea typeface="Avenir"/>
                  <a:cs typeface="Avenir"/>
                  <a:sym typeface="Avenir"/>
                </a:rPr>
                <a:t>2023</a:t>
              </a:r>
              <a:endParaRPr sz="1400" b="0" i="0" u="none" strike="noStrike" cap="none">
                <a:solidFill>
                  <a:schemeClr val="dk1"/>
                </a:solidFill>
                <a:highlight>
                  <a:srgbClr val="CB6E50"/>
                </a:highlight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just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rgbClr val="5B0F00"/>
                </a:buClr>
                <a:buSzPts val="1400"/>
                <a:buFont typeface="Noto Sans Symbols"/>
                <a:buChar char="✔"/>
              </a:pPr>
              <a:r>
                <a:rPr lang="pt-BR" sz="1400" b="0" i="0" u="none" strike="noStrike" cap="none">
                  <a:solidFill>
                    <a:srgbClr val="5B0F00"/>
                  </a:solidFill>
                  <a:latin typeface="Avenir"/>
                  <a:ea typeface="Avenir"/>
                  <a:cs typeface="Avenir"/>
                  <a:sym typeface="Avenir"/>
                </a:rPr>
                <a:t> CNPJ</a:t>
              </a:r>
              <a:endParaRPr sz="1400" b="0" i="0" u="none" strike="noStrike" cap="none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just" rtl="0">
                <a:lnSpc>
                  <a:spcPct val="10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5B0F00"/>
                </a:buClr>
                <a:buSzPts val="1400"/>
                <a:buFont typeface="Noto Sans Symbols"/>
                <a:buChar char="✔"/>
              </a:pPr>
              <a:r>
                <a:rPr lang="pt-BR" sz="1400" b="0" i="0" u="none" strike="noStrike" cap="none">
                  <a:solidFill>
                    <a:srgbClr val="5B0F00"/>
                  </a:solidFill>
                  <a:latin typeface="Avenir"/>
                  <a:ea typeface="Avenir"/>
                  <a:cs typeface="Avenir"/>
                  <a:sym typeface="Avenir"/>
                </a:rPr>
                <a:t>Aluguel sala</a:t>
              </a:r>
              <a:endParaRPr sz="1400" b="0" i="0" u="none" strike="noStrike" cap="none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just" rtl="0">
                <a:lnSpc>
                  <a:spcPct val="10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5B0F00"/>
                </a:buClr>
                <a:buSzPts val="1400"/>
                <a:buFont typeface="Noto Sans Symbols"/>
                <a:buChar char="✔"/>
              </a:pPr>
              <a:r>
                <a:rPr lang="pt-BR" sz="1400" b="0" i="0" u="none" strike="noStrike" cap="none">
                  <a:solidFill>
                    <a:srgbClr val="5B0F00"/>
                  </a:solidFill>
                  <a:latin typeface="Avenir"/>
                  <a:ea typeface="Avenir"/>
                  <a:cs typeface="Avenir"/>
                  <a:sym typeface="Avenir"/>
                </a:rPr>
                <a:t>Inicio da obra</a:t>
              </a:r>
              <a:endParaRPr sz="1400" b="0" i="0" u="none" strike="noStrike" cap="none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2820983" y="4003901"/>
              <a:ext cx="268515" cy="268515"/>
            </a:xfrm>
            <a:prstGeom prst="ellipse">
              <a:avLst/>
            </a:prstGeom>
            <a:solidFill>
              <a:srgbClr val="C16245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3569297" y="2172508"/>
              <a:ext cx="1824789" cy="1572520"/>
            </a:xfrm>
            <a:custGeom>
              <a:avLst/>
              <a:gdLst/>
              <a:ahLst/>
              <a:cxnLst/>
              <a:rect l="l" t="t" r="r" b="b"/>
              <a:pathLst>
                <a:path w="1715648" h="1572520" extrusionOk="0">
                  <a:moveTo>
                    <a:pt x="0" y="0"/>
                  </a:moveTo>
                  <a:lnTo>
                    <a:pt x="1715648" y="0"/>
                  </a:lnTo>
                  <a:lnTo>
                    <a:pt x="1715648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8000" tIns="128000" rIns="128000" bIns="128000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Avenir"/>
                <a:buNone/>
              </a:pPr>
              <a:r>
                <a:rPr lang="pt-BR" sz="1800" b="1" i="1" u="none" strike="noStrike" cap="none">
                  <a:solidFill>
                    <a:schemeClr val="dk1"/>
                  </a:solidFill>
                  <a:highlight>
                    <a:srgbClr val="CB6E50"/>
                  </a:highlight>
                  <a:latin typeface="Avenir"/>
                  <a:ea typeface="Avenir"/>
                  <a:cs typeface="Avenir"/>
                  <a:sym typeface="Avenir"/>
                </a:rPr>
                <a:t>Maio 2024 </a:t>
              </a:r>
              <a:endParaRPr sz="1400" b="0" i="0" u="none" strike="noStrike" cap="none">
                <a:solidFill>
                  <a:schemeClr val="dk1"/>
                </a:solidFill>
                <a:highlight>
                  <a:srgbClr val="CB6E50"/>
                </a:highlight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Avenir"/>
                <a:buNone/>
              </a:pPr>
              <a:r>
                <a:rPr lang="pt-BR" sz="1800" b="1" i="1" u="none" strike="noStrike" cap="none">
                  <a:solidFill>
                    <a:schemeClr val="dk1"/>
                  </a:solidFill>
                  <a:highlight>
                    <a:srgbClr val="CB6E50"/>
                  </a:highlight>
                  <a:latin typeface="Avenir"/>
                  <a:ea typeface="Avenir"/>
                  <a:cs typeface="Avenir"/>
                  <a:sym typeface="Avenir"/>
                </a:rPr>
                <a:t>Enchentes</a:t>
              </a:r>
              <a:endParaRPr sz="1800" b="1" i="1" u="none" strike="noStrike" cap="none">
                <a:solidFill>
                  <a:schemeClr val="dk1"/>
                </a:solidFill>
                <a:highlight>
                  <a:srgbClr val="CB6E50"/>
                </a:highlight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venir"/>
                <a:buNone/>
              </a:pPr>
              <a:r>
                <a:rPr lang="pt-BR" sz="1400" b="0" i="1" u="none" strike="noStrike" cap="none">
                  <a:solidFill>
                    <a:schemeClr val="accent1"/>
                  </a:solidFill>
                  <a:latin typeface="Avenir"/>
                  <a:ea typeface="Avenir"/>
                  <a:cs typeface="Avenir"/>
                  <a:sym typeface="Avenir"/>
                </a:rPr>
                <a:t>Parada da obra e troca da equipe</a:t>
              </a:r>
              <a:endParaRPr sz="1400" b="0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4308680" y="3992558"/>
              <a:ext cx="268515" cy="268515"/>
            </a:xfrm>
            <a:prstGeom prst="ellipse">
              <a:avLst/>
            </a:prstGeom>
            <a:solidFill>
              <a:srgbClr val="C16245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4577185" y="4310457"/>
              <a:ext cx="2691745" cy="1765154"/>
            </a:xfrm>
            <a:custGeom>
              <a:avLst/>
              <a:gdLst/>
              <a:ahLst/>
              <a:cxnLst/>
              <a:rect l="l" t="t" r="r" b="b"/>
              <a:pathLst>
                <a:path w="1574120" h="1572520" extrusionOk="0">
                  <a:moveTo>
                    <a:pt x="0" y="0"/>
                  </a:moveTo>
                  <a:lnTo>
                    <a:pt x="1574120" y="0"/>
                  </a:lnTo>
                  <a:lnTo>
                    <a:pt x="1574120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8000" tIns="128000" rIns="128000" bIns="128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Avenir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highlight>
                    <a:srgbClr val="CB6E50"/>
                  </a:highlight>
                  <a:latin typeface="Avenir"/>
                  <a:ea typeface="Avenir"/>
                  <a:cs typeface="Avenir"/>
                  <a:sym typeface="Avenir"/>
                </a:rPr>
                <a:t>2° sem </a:t>
              </a:r>
              <a:br>
                <a:rPr lang="pt-BR" sz="1800" b="1" i="0" u="none" strike="noStrike" cap="none">
                  <a:solidFill>
                    <a:schemeClr val="dk1"/>
                  </a:solidFill>
                  <a:highlight>
                    <a:srgbClr val="CB6E50"/>
                  </a:highlight>
                  <a:latin typeface="Avenir"/>
                  <a:ea typeface="Avenir"/>
                  <a:cs typeface="Avenir"/>
                  <a:sym typeface="Avenir"/>
                </a:rPr>
              </a:br>
              <a:r>
                <a:rPr lang="pt-BR" sz="1800" b="1" i="0" u="none" strike="noStrike" cap="none">
                  <a:solidFill>
                    <a:schemeClr val="dk1"/>
                  </a:solidFill>
                  <a:highlight>
                    <a:srgbClr val="CB6E50"/>
                  </a:highlight>
                  <a:latin typeface="Avenir"/>
                  <a:ea typeface="Avenir"/>
                  <a:cs typeface="Avenir"/>
                  <a:sym typeface="Avenir"/>
                </a:rPr>
                <a:t>2024</a:t>
              </a:r>
              <a:endParaRPr sz="1400" b="0" i="0" u="none" strike="noStrike" cap="none">
                <a:solidFill>
                  <a:schemeClr val="dk1"/>
                </a:solidFill>
                <a:highlight>
                  <a:srgbClr val="CB6E50"/>
                </a:highlight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venir"/>
                <a:buNone/>
              </a:pPr>
              <a:r>
                <a:rPr lang="pt-BR" sz="1400" b="0" i="0" u="none" strike="noStrike" cap="none">
                  <a:solidFill>
                    <a:srgbClr val="5B0F00"/>
                  </a:solidFill>
                  <a:latin typeface="Avenir"/>
                  <a:ea typeface="Avenir"/>
                  <a:cs typeface="Avenir"/>
                  <a:sym typeface="Avenir"/>
                </a:rPr>
                <a:t>Retoma Obra</a:t>
              </a:r>
              <a:endParaRPr sz="1400" b="0" i="0" u="none" strike="noStrike" cap="none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venir"/>
                <a:buNone/>
              </a:pPr>
              <a:r>
                <a:rPr lang="pt-BR" sz="1400" b="0" i="0" u="none" strike="noStrike" cap="none">
                  <a:solidFill>
                    <a:srgbClr val="5B0F00"/>
                  </a:solidFill>
                  <a:latin typeface="Avenir"/>
                  <a:ea typeface="Avenir"/>
                  <a:cs typeface="Avenir"/>
                  <a:sym typeface="Avenir"/>
                </a:rPr>
                <a:t>Criação dos blends</a:t>
              </a:r>
              <a:endParaRPr sz="1400" b="0" i="0" u="none" strike="noStrike" cap="none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venir"/>
                <a:buNone/>
              </a:pPr>
              <a:r>
                <a:rPr lang="pt-BR" sz="1400" b="0" i="0" u="none" strike="noStrike" cap="none">
                  <a:solidFill>
                    <a:srgbClr val="5B0F00"/>
                  </a:solidFill>
                  <a:latin typeface="Avenir"/>
                  <a:ea typeface="Avenir"/>
                  <a:cs typeface="Avenir"/>
                  <a:sym typeface="Avenir"/>
                </a:rPr>
                <a:t>Projeção de custo da obra &gt;40%</a:t>
              </a:r>
              <a:endParaRPr sz="1400" b="0" i="0" u="none" strike="noStrike" cap="none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venir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5796377" y="3990778"/>
              <a:ext cx="268515" cy="268515"/>
            </a:xfrm>
            <a:prstGeom prst="ellipse">
              <a:avLst/>
            </a:prstGeom>
            <a:solidFill>
              <a:srgbClr val="C16245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5726464" y="2445923"/>
              <a:ext cx="3283242" cy="1765154"/>
            </a:xfrm>
            <a:custGeom>
              <a:avLst/>
              <a:gdLst/>
              <a:ahLst/>
              <a:cxnLst/>
              <a:rect l="l" t="t" r="r" b="b"/>
              <a:pathLst>
                <a:path w="1637527" h="1572520" extrusionOk="0">
                  <a:moveTo>
                    <a:pt x="0" y="0"/>
                  </a:moveTo>
                  <a:lnTo>
                    <a:pt x="1637527" y="0"/>
                  </a:lnTo>
                  <a:lnTo>
                    <a:pt x="1637527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8000" tIns="128000" rIns="128000" bIns="128000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1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1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1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1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1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1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1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1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1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1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1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1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1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1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1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1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1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Avenir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highlight>
                    <a:srgbClr val="CB6E50"/>
                  </a:highlight>
                  <a:latin typeface="Avenir"/>
                  <a:ea typeface="Avenir"/>
                  <a:cs typeface="Avenir"/>
                  <a:sym typeface="Avenir"/>
                </a:rPr>
                <a:t>1° Trim</a:t>
              </a:r>
              <a:endParaRPr sz="1800" b="1" i="0" u="none" strike="noStrike" cap="none">
                <a:solidFill>
                  <a:schemeClr val="dk1"/>
                </a:solidFill>
                <a:highlight>
                  <a:srgbClr val="CB6E50"/>
                </a:highlight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Avenir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highlight>
                    <a:srgbClr val="CB6E50"/>
                  </a:highlight>
                  <a:latin typeface="Avenir"/>
                  <a:ea typeface="Avenir"/>
                  <a:cs typeface="Avenir"/>
                  <a:sym typeface="Avenir"/>
                </a:rPr>
                <a:t>2025</a:t>
              </a:r>
              <a:endParaRPr sz="1800" b="1" i="0" u="none" strike="noStrike" cap="none">
                <a:solidFill>
                  <a:schemeClr val="dk1"/>
                </a:solidFill>
                <a:highlight>
                  <a:srgbClr val="CB6E50"/>
                </a:highlight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venir"/>
                <a:buNone/>
              </a:pPr>
              <a:r>
                <a:rPr lang="pt-BR" sz="1400" b="0" i="0" u="none" strike="noStrike" cap="none">
                  <a:solidFill>
                    <a:srgbClr val="5B0F00"/>
                  </a:solidFill>
                  <a:latin typeface="Avenir"/>
                  <a:ea typeface="Avenir"/>
                  <a:cs typeface="Avenir"/>
                  <a:sym typeface="Avenir"/>
                </a:rPr>
                <a:t>Inicia o MVP</a:t>
              </a:r>
              <a:endParaRPr sz="1400" b="0" i="0" u="none" strike="noStrike" cap="none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venir"/>
                <a:buNone/>
              </a:pPr>
              <a:r>
                <a:rPr lang="pt-BR" sz="1400" b="0" i="0" u="none" strike="noStrike" cap="none">
                  <a:solidFill>
                    <a:srgbClr val="5B0F00"/>
                  </a:solidFill>
                  <a:latin typeface="Avenir"/>
                  <a:ea typeface="Avenir"/>
                  <a:cs typeface="Avenir"/>
                  <a:sym typeface="Avenir"/>
                </a:rPr>
                <a:t>Campanha MKT</a:t>
              </a:r>
              <a:endParaRPr sz="1400" b="0" i="0" u="none" strike="noStrike" cap="none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venir"/>
                <a:buNone/>
              </a:pPr>
              <a:r>
                <a:rPr lang="pt-BR" sz="1400" b="0" i="0" u="none" strike="noStrike" cap="none">
                  <a:solidFill>
                    <a:srgbClr val="5B0F00"/>
                  </a:solidFill>
                  <a:latin typeface="Avenir"/>
                  <a:ea typeface="Avenir"/>
                  <a:cs typeface="Avenir"/>
                  <a:sym typeface="Avenir"/>
                </a:rPr>
                <a:t>1° financiamento 50k</a:t>
              </a:r>
              <a:endParaRPr sz="1400" b="0" i="0" u="none" strike="noStrike" cap="none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venir"/>
                <a:buNone/>
              </a:pPr>
              <a:r>
                <a:rPr lang="pt-BR" sz="1400" b="0" i="0" u="none" strike="noStrike" cap="none">
                  <a:solidFill>
                    <a:srgbClr val="5B0F00"/>
                  </a:solidFill>
                  <a:latin typeface="Avenir"/>
                  <a:ea typeface="Avenir"/>
                  <a:cs typeface="Avenir"/>
                  <a:sym typeface="Avenir"/>
                </a:rPr>
                <a:t>Modificação societária </a:t>
              </a:r>
              <a:endParaRPr sz="1400" b="0" i="0" u="none" strike="noStrike" cap="none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venir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7267148" y="3990778"/>
              <a:ext cx="268515" cy="268515"/>
            </a:xfrm>
            <a:prstGeom prst="ellipse">
              <a:avLst/>
            </a:prstGeom>
            <a:solidFill>
              <a:srgbClr val="C16245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9513971" y="2295373"/>
              <a:ext cx="1517906" cy="1572520"/>
            </a:xfrm>
            <a:custGeom>
              <a:avLst/>
              <a:gdLst/>
              <a:ahLst/>
              <a:cxnLst/>
              <a:rect l="l" t="t" r="r" b="b"/>
              <a:pathLst>
                <a:path w="1517906" h="1572520" extrusionOk="0">
                  <a:moveTo>
                    <a:pt x="0" y="0"/>
                  </a:moveTo>
                  <a:lnTo>
                    <a:pt x="1517906" y="0"/>
                  </a:lnTo>
                  <a:lnTo>
                    <a:pt x="1517906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8000" tIns="128000" rIns="128000" bIns="128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venir"/>
                <a:buNone/>
              </a:pPr>
              <a:endParaRPr sz="1400" b="0" i="1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venir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10048204" y="3990778"/>
              <a:ext cx="268515" cy="268515"/>
            </a:xfrm>
            <a:prstGeom prst="ellipse">
              <a:avLst/>
            </a:prstGeom>
            <a:solidFill>
              <a:srgbClr val="C16245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34" name="Google Shape;334;p11"/>
          <p:cNvSpPr txBox="1"/>
          <p:nvPr/>
        </p:nvSpPr>
        <p:spPr>
          <a:xfrm>
            <a:off x="7479006" y="4132519"/>
            <a:ext cx="2743200" cy="208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highlight>
                  <a:srgbClr val="CB6E50"/>
                </a:highlight>
                <a:latin typeface="Avenir"/>
                <a:ea typeface="Avenir"/>
                <a:cs typeface="Avenir"/>
                <a:sym typeface="Avenir"/>
              </a:rPr>
              <a:t>2° Trim </a:t>
            </a:r>
            <a:br>
              <a:rPr lang="pt-BR" sz="1800" b="1" i="0" u="none" strike="noStrike" cap="none">
                <a:solidFill>
                  <a:schemeClr val="dk1"/>
                </a:solidFill>
                <a:highlight>
                  <a:srgbClr val="CB6E50"/>
                </a:highlight>
                <a:latin typeface="Avenir"/>
                <a:ea typeface="Avenir"/>
                <a:cs typeface="Avenir"/>
                <a:sym typeface="Avenir"/>
              </a:rPr>
            </a:br>
            <a:r>
              <a:rPr lang="pt-BR" sz="1800" b="1" i="0" u="none" strike="noStrike" cap="none">
                <a:solidFill>
                  <a:schemeClr val="dk1"/>
                </a:solidFill>
                <a:highlight>
                  <a:srgbClr val="CB6E50"/>
                </a:highlight>
                <a:latin typeface="Avenir"/>
                <a:ea typeface="Avenir"/>
                <a:cs typeface="Avenir"/>
                <a:sym typeface="Avenir"/>
              </a:rPr>
              <a:t>2025</a:t>
            </a:r>
            <a:endParaRPr sz="1400" b="0" i="0" u="none" strike="noStrike" cap="none">
              <a:solidFill>
                <a:schemeClr val="dk1"/>
              </a:solidFill>
              <a:highlight>
                <a:srgbClr val="CB6E5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B0F00"/>
                </a:solidFill>
                <a:latin typeface="Avenir"/>
                <a:ea typeface="Avenir"/>
                <a:cs typeface="Avenir"/>
                <a:sym typeface="Avenir"/>
              </a:rPr>
              <a:t>Social Midia </a:t>
            </a:r>
            <a:endParaRPr sz="1400" b="0" i="0" u="none" strike="noStrike" cap="none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B0F00"/>
                </a:solidFill>
                <a:latin typeface="Avenir"/>
                <a:ea typeface="Avenir"/>
                <a:cs typeface="Avenir"/>
                <a:sym typeface="Avenir"/>
              </a:rPr>
              <a:t>Vídeos Profissionais</a:t>
            </a:r>
            <a:endParaRPr sz="1400" b="0" i="0" u="none" strike="noStrike" cap="none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5B0F00"/>
                </a:solidFill>
                <a:latin typeface="Avenir"/>
                <a:ea typeface="Avenir"/>
                <a:cs typeface="Avenir"/>
                <a:sym typeface="Avenir"/>
              </a:rPr>
              <a:t>Canal de Vendas </a:t>
            </a:r>
            <a:endParaRPr sz="1400" b="0" i="0" u="none" strike="noStrike" cap="none">
              <a:solidFill>
                <a:srgbClr val="5B0F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5B0F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5" name="Google Shape;335;p11"/>
          <p:cNvSpPr/>
          <p:nvPr/>
        </p:nvSpPr>
        <p:spPr>
          <a:xfrm>
            <a:off x="8721534" y="3710118"/>
            <a:ext cx="258000" cy="281400"/>
          </a:xfrm>
          <a:prstGeom prst="ellipse">
            <a:avLst/>
          </a:prstGeom>
          <a:solidFill>
            <a:srgbClr val="C16245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2"/>
          <p:cNvSpPr txBox="1"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500"/>
              <a:buFont typeface="Arial"/>
              <a:buNone/>
            </a:pPr>
            <a:r>
              <a:rPr lang="pt-BR" sz="55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Diferenciais estratégicos</a:t>
            </a:r>
            <a:endParaRPr/>
          </a:p>
        </p:txBody>
      </p:sp>
      <p:sp>
        <p:nvSpPr>
          <p:cNvPr id="342" name="Google Shape;342;p12"/>
          <p:cNvSpPr txBox="1">
            <a:spLocks noGrp="1"/>
          </p:cNvSpPr>
          <p:nvPr>
            <p:ph type="body" idx="1"/>
          </p:nvPr>
        </p:nvSpPr>
        <p:spPr>
          <a:xfrm>
            <a:off x="779775" y="4128800"/>
            <a:ext cx="1743000" cy="12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30000"/>
              <a:buFont typeface="Arial"/>
              <a:buNone/>
            </a:pPr>
            <a:r>
              <a:rPr lang="pt-BR" sz="9600"/>
              <a:t>1°</a:t>
            </a:r>
            <a:endParaRPr sz="9600"/>
          </a:p>
        </p:txBody>
      </p:sp>
      <p:sp>
        <p:nvSpPr>
          <p:cNvPr id="343" name="Google Shape;343;p12"/>
          <p:cNvSpPr txBox="1">
            <a:spLocks noGrp="1"/>
          </p:cNvSpPr>
          <p:nvPr>
            <p:ph type="body" idx="2"/>
          </p:nvPr>
        </p:nvSpPr>
        <p:spPr>
          <a:xfrm>
            <a:off x="419875" y="2484275"/>
            <a:ext cx="3425700" cy="17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</a:pPr>
            <a:r>
              <a:rPr lang="pt-BR" sz="20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Exclusivo e</a:t>
            </a:r>
            <a:r>
              <a:rPr lang="pt-BR" sz="2000"/>
              <a:t> I</a:t>
            </a:r>
            <a:r>
              <a:rPr lang="pt-BR" sz="20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novador</a:t>
            </a:r>
            <a:endParaRPr sz="2000"/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</a:pPr>
            <a:r>
              <a:rPr lang="pt-BR" sz="20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2 horas de Pausa e</a:t>
            </a:r>
            <a:endParaRPr sz="2000" b="0" i="0" u="none" strike="noStrike" cap="none">
              <a:solidFill>
                <a:srgbClr val="C1654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</a:pPr>
            <a:r>
              <a:rPr lang="pt-BR" sz="20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 bem estar</a:t>
            </a:r>
            <a:endParaRPr sz="2000"/>
          </a:p>
        </p:txBody>
      </p:sp>
      <p:sp>
        <p:nvSpPr>
          <p:cNvPr id="344" name="Google Shape;344;p12"/>
          <p:cNvSpPr txBox="1">
            <a:spLocks noGrp="1"/>
          </p:cNvSpPr>
          <p:nvPr>
            <p:ph type="body" idx="3"/>
          </p:nvPr>
        </p:nvSpPr>
        <p:spPr>
          <a:xfrm>
            <a:off x="5030525" y="4219725"/>
            <a:ext cx="1975200" cy="12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30000"/>
              <a:buFont typeface="Arial"/>
              <a:buNone/>
            </a:pPr>
            <a:r>
              <a:rPr lang="pt-BR" sz="9600"/>
              <a:t>2°</a:t>
            </a:r>
            <a:endParaRPr sz="9600"/>
          </a:p>
        </p:txBody>
      </p:sp>
      <p:sp>
        <p:nvSpPr>
          <p:cNvPr id="345" name="Google Shape;345;p12"/>
          <p:cNvSpPr txBox="1">
            <a:spLocks noGrp="1"/>
          </p:cNvSpPr>
          <p:nvPr>
            <p:ph type="body" idx="4"/>
          </p:nvPr>
        </p:nvSpPr>
        <p:spPr>
          <a:xfrm>
            <a:off x="5830848" y="2703910"/>
            <a:ext cx="1743062" cy="2503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346" name="Google Shape;346;p12"/>
          <p:cNvSpPr txBox="1">
            <a:spLocks noGrp="1"/>
          </p:cNvSpPr>
          <p:nvPr>
            <p:ph type="body" idx="5"/>
          </p:nvPr>
        </p:nvSpPr>
        <p:spPr>
          <a:xfrm>
            <a:off x="8810325" y="4219725"/>
            <a:ext cx="1861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30000"/>
              <a:buFont typeface="Arial"/>
              <a:buNone/>
            </a:pPr>
            <a:r>
              <a:rPr lang="pt-BR" sz="9600"/>
              <a:t>3°</a:t>
            </a:r>
            <a:endParaRPr sz="9600"/>
          </a:p>
        </p:txBody>
      </p:sp>
      <p:sp>
        <p:nvSpPr>
          <p:cNvPr id="347" name="Google Shape;347;p12"/>
          <p:cNvSpPr txBox="1">
            <a:spLocks noGrp="1"/>
          </p:cNvSpPr>
          <p:nvPr>
            <p:ph type="body" idx="6"/>
          </p:nvPr>
        </p:nvSpPr>
        <p:spPr>
          <a:xfrm>
            <a:off x="8127825" y="2484275"/>
            <a:ext cx="3576300" cy="17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</a:pPr>
            <a:r>
              <a:rPr lang="pt-BR" sz="20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Tecnologia e </a:t>
            </a:r>
            <a:r>
              <a:rPr lang="pt-BR" sz="2000"/>
              <a:t>A</a:t>
            </a:r>
            <a:r>
              <a:rPr lang="pt-BR" sz="20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utomação</a:t>
            </a:r>
            <a:endParaRPr sz="2000"/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</a:pPr>
            <a:r>
              <a:rPr lang="pt-BR" sz="20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Arquitetura digital robusta</a:t>
            </a:r>
            <a:endParaRPr sz="2000"/>
          </a:p>
        </p:txBody>
      </p:sp>
      <p:sp>
        <p:nvSpPr>
          <p:cNvPr id="348" name="Google Shape;348;p12"/>
          <p:cNvSpPr txBox="1">
            <a:spLocks noGrp="1"/>
          </p:cNvSpPr>
          <p:nvPr>
            <p:ph type="ftr" idx="11"/>
          </p:nvPr>
        </p:nvSpPr>
        <p:spPr>
          <a:xfrm>
            <a:off x="63846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00" b="0" i="0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rPr>
              <a:t>Título da apresentação</a:t>
            </a:r>
            <a:endParaRPr sz="1200" b="0" i="0">
              <a:solidFill>
                <a:srgbClr val="D3B0A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9" name="Google Shape;349;p12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350" name="Google Shape;350;p12"/>
          <p:cNvSpPr txBox="1"/>
          <p:nvPr/>
        </p:nvSpPr>
        <p:spPr>
          <a:xfrm>
            <a:off x="4156650" y="2406025"/>
            <a:ext cx="3576300" cy="17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</a:pPr>
            <a:r>
              <a:rPr lang="pt-BR" sz="200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Única Jornada Sensorial da América Latina  </a:t>
            </a:r>
            <a:endParaRPr sz="22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</a:pPr>
            <a:r>
              <a:rPr lang="pt-BR" sz="20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Localização no Hub de </a:t>
            </a:r>
            <a:r>
              <a:rPr lang="pt-BR" sz="200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saúde -</a:t>
            </a:r>
            <a:r>
              <a:rPr lang="pt-BR" sz="20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Medplex </a:t>
            </a:r>
            <a:r>
              <a:rPr lang="pt-BR" sz="2000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Santana</a:t>
            </a:r>
            <a:endParaRPr sz="2000" b="0" i="0" u="none" strike="noStrike" cap="none">
              <a:solidFill>
                <a:srgbClr val="C1654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3"/>
          <p:cNvSpPr txBox="1">
            <a:spLocks noGrp="1"/>
          </p:cNvSpPr>
          <p:nvPr>
            <p:ph type="body" idx="1"/>
          </p:nvPr>
        </p:nvSpPr>
        <p:spPr>
          <a:xfrm>
            <a:off x="0" y="-496452"/>
            <a:ext cx="12192000" cy="99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Arial"/>
              <a:buNone/>
            </a:pPr>
            <a:r>
              <a:rPr lang="pt-BR" sz="8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concorrência</a:t>
            </a:r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body" idx="2"/>
          </p:nvPr>
        </p:nvSpPr>
        <p:spPr>
          <a:xfrm>
            <a:off x="0" y="642270"/>
            <a:ext cx="12192000" cy="99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Arial"/>
              <a:buNone/>
            </a:pPr>
            <a:r>
              <a:rPr lang="pt-BR" sz="8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concorrência</a:t>
            </a:r>
            <a:endParaRPr/>
          </a:p>
        </p:txBody>
      </p:sp>
      <p:sp>
        <p:nvSpPr>
          <p:cNvPr id="358" name="Google Shape;358;p13"/>
          <p:cNvSpPr txBox="1">
            <a:spLocks noGrp="1"/>
          </p:cNvSpPr>
          <p:nvPr>
            <p:ph type="body" idx="3"/>
          </p:nvPr>
        </p:nvSpPr>
        <p:spPr>
          <a:xfrm>
            <a:off x="0" y="1780992"/>
            <a:ext cx="12192000" cy="99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Arial"/>
              <a:buNone/>
            </a:pPr>
            <a:r>
              <a:rPr lang="pt-BR" sz="8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concorrência</a:t>
            </a:r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body" idx="4"/>
          </p:nvPr>
        </p:nvSpPr>
        <p:spPr>
          <a:xfrm>
            <a:off x="0" y="2919714"/>
            <a:ext cx="12192000" cy="99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Arial"/>
              <a:buNone/>
            </a:pPr>
            <a:r>
              <a:rPr lang="pt-BR" sz="8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concorrência</a:t>
            </a:r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body" idx="5"/>
          </p:nvPr>
        </p:nvSpPr>
        <p:spPr>
          <a:xfrm>
            <a:off x="0" y="5197158"/>
            <a:ext cx="12192000" cy="99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Arial"/>
              <a:buNone/>
            </a:pPr>
            <a:r>
              <a:rPr lang="pt-BR" sz="8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concorrência</a:t>
            </a:r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body" idx="6"/>
          </p:nvPr>
        </p:nvSpPr>
        <p:spPr>
          <a:xfrm>
            <a:off x="0" y="6335880"/>
            <a:ext cx="12192000" cy="99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Arial"/>
              <a:buNone/>
            </a:pPr>
            <a:r>
              <a:rPr lang="pt-BR" sz="8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concorrência</a:t>
            </a:r>
            <a:endParaRPr/>
          </a:p>
        </p:txBody>
      </p:sp>
      <p:pic>
        <p:nvPicPr>
          <p:cNvPr id="362" name="Google Shape;362;p13" descr="Pessoa andando em degraus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31067" y="-2"/>
            <a:ext cx="5329865" cy="6858000"/>
          </a:xfrm>
          <a:prstGeom prst="rect">
            <a:avLst/>
          </a:prstGeom>
          <a:solidFill>
            <a:srgbClr val="B0BC9C"/>
          </a:solidFill>
          <a:ln>
            <a:noFill/>
          </a:ln>
        </p:spPr>
      </p:pic>
      <p:sp>
        <p:nvSpPr>
          <p:cNvPr id="363" name="Google Shape;363;p13"/>
          <p:cNvSpPr txBox="1">
            <a:spLocks noGrp="1"/>
          </p:cNvSpPr>
          <p:nvPr>
            <p:ph type="title"/>
          </p:nvPr>
        </p:nvSpPr>
        <p:spPr>
          <a:xfrm>
            <a:off x="1" y="4054639"/>
            <a:ext cx="12192000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Arial"/>
              <a:buNone/>
            </a:pPr>
            <a:r>
              <a:rPr lang="pt-BR" sz="8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concorrência</a:t>
            </a:r>
            <a:br>
              <a:rPr lang="pt-BR" sz="8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8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"/>
          <p:cNvSpPr txBox="1">
            <a:spLocks noGrp="1"/>
          </p:cNvSpPr>
          <p:nvPr>
            <p:ph type="title"/>
          </p:nvPr>
        </p:nvSpPr>
        <p:spPr>
          <a:xfrm>
            <a:off x="5186917" y="1062682"/>
            <a:ext cx="7070985" cy="146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500"/>
              <a:buFont typeface="Arial"/>
              <a:buNone/>
            </a:pPr>
            <a:r>
              <a:rPr lang="pt-BR" sz="55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Análise da concorrência</a:t>
            </a:r>
            <a:endParaRPr/>
          </a:p>
        </p:txBody>
      </p:sp>
      <p:sp>
        <p:nvSpPr>
          <p:cNvPr id="370" name="Google Shape;370;p15"/>
          <p:cNvSpPr txBox="1">
            <a:spLocks noGrp="1"/>
          </p:cNvSpPr>
          <p:nvPr>
            <p:ph type="body" idx="1"/>
          </p:nvPr>
        </p:nvSpPr>
        <p:spPr>
          <a:xfrm>
            <a:off x="5186925" y="2711700"/>
            <a:ext cx="2916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Nosso produto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1654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1" name="Google Shape;371;p15"/>
          <p:cNvSpPr txBox="1">
            <a:spLocks noGrp="1"/>
          </p:cNvSpPr>
          <p:nvPr>
            <p:ph type="body" idx="3"/>
          </p:nvPr>
        </p:nvSpPr>
        <p:spPr>
          <a:xfrm>
            <a:off x="8369950" y="2711700"/>
            <a:ext cx="29169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Pesquisa competitiva</a:t>
            </a:r>
            <a:endParaRPr/>
          </a:p>
        </p:txBody>
      </p:sp>
      <p:sp>
        <p:nvSpPr>
          <p:cNvPr id="372" name="Google Shape;372;p15"/>
          <p:cNvSpPr txBox="1">
            <a:spLocks noGrp="1"/>
          </p:cNvSpPr>
          <p:nvPr>
            <p:ph type="body" idx="4"/>
          </p:nvPr>
        </p:nvSpPr>
        <p:spPr>
          <a:xfrm>
            <a:off x="5186917" y="3530279"/>
            <a:ext cx="2916821" cy="246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Nosso produto tem preço considerado </a:t>
            </a:r>
            <a:r>
              <a:rPr lang="pt-BR" sz="1800"/>
              <a:t>em</a:t>
            </a:r>
            <a:r>
              <a:rPr lang="pt-BR" sz="18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 linha com outras empresas do mercado( em discussão)</a:t>
            </a:r>
            <a:endParaRPr sz="1800"/>
          </a:p>
          <a:p>
            <a:pPr marL="171450" marR="0" lvl="0" indent="-2095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Serviço e produtos </a:t>
            </a:r>
            <a:endParaRPr sz="1800"/>
          </a:p>
        </p:txBody>
      </p:sp>
      <p:sp>
        <p:nvSpPr>
          <p:cNvPr id="373" name="Google Shape;373;p15"/>
          <p:cNvSpPr txBox="1">
            <a:spLocks noGrp="1"/>
          </p:cNvSpPr>
          <p:nvPr>
            <p:ph type="body" idx="5"/>
          </p:nvPr>
        </p:nvSpPr>
        <p:spPr>
          <a:xfrm>
            <a:off x="8257600" y="3306525"/>
            <a:ext cx="3708900" cy="2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marR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700"/>
              <a:buFont typeface="Arial"/>
              <a:buChar char="•"/>
            </a:pPr>
            <a:r>
              <a:rPr lang="pt-BR" sz="17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KUR Hotel </a:t>
            </a:r>
            <a:br>
              <a:rPr lang="pt-BR" sz="17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pt-BR" sz="17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O produto é mais caro</a:t>
            </a:r>
            <a:endParaRPr sz="1700"/>
          </a:p>
          <a:p>
            <a:pPr marL="171450" marR="0" lvl="0" indent="-203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700"/>
              <a:buFont typeface="Arial"/>
              <a:buChar char="•"/>
            </a:pPr>
            <a:r>
              <a:rPr lang="pt-BR" sz="17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SPA day </a:t>
            </a:r>
            <a:br>
              <a:rPr lang="pt-BR" sz="17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pt-BR" sz="17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O produto é caro e inconveniente de usar para clientes que preferem ambientes silenciosos e exclusivos</a:t>
            </a:r>
            <a:endParaRPr sz="1700"/>
          </a:p>
        </p:txBody>
      </p:sp>
      <p:sp>
        <p:nvSpPr>
          <p:cNvPr id="374" name="Google Shape;374;p15"/>
          <p:cNvSpPr txBox="1">
            <a:spLocks noGrp="1"/>
          </p:cNvSpPr>
          <p:nvPr>
            <p:ph type="ftr" idx="11"/>
          </p:nvPr>
        </p:nvSpPr>
        <p:spPr>
          <a:xfrm>
            <a:off x="63846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00" b="0" i="0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rPr>
              <a:t>Título da apresentação</a:t>
            </a:r>
            <a:endParaRPr sz="1200" b="0" i="0">
              <a:solidFill>
                <a:srgbClr val="D3B0A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5" name="Google Shape;375;p15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376" name="Google Shape;376;p15" descr="Balcão de vidro&#10;&#10;O conteúdo gerado por IA pode estar incorreto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88" r="2186"/>
          <a:stretch/>
        </p:blipFill>
        <p:spPr>
          <a:xfrm>
            <a:off x="938481" y="581371"/>
            <a:ext cx="3884344" cy="5415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6"/>
          <p:cNvSpPr txBox="1">
            <a:spLocks noGrp="1"/>
          </p:cNvSpPr>
          <p:nvPr>
            <p:ph type="title"/>
          </p:nvPr>
        </p:nvSpPr>
        <p:spPr>
          <a:xfrm>
            <a:off x="638450" y="104975"/>
            <a:ext cx="100905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500"/>
              <a:buFont typeface="Arial"/>
              <a:buNone/>
            </a:pPr>
            <a:r>
              <a:rPr lang="pt-BR" sz="5500" b="0" i="0" u="sng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Análise swot</a:t>
            </a:r>
            <a:endParaRPr sz="5500" b="0" i="0" u="sng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6"/>
          <p:cNvSpPr txBox="1">
            <a:spLocks noGrp="1"/>
          </p:cNvSpPr>
          <p:nvPr>
            <p:ph type="body" idx="2"/>
          </p:nvPr>
        </p:nvSpPr>
        <p:spPr>
          <a:xfrm>
            <a:off x="539500" y="1080725"/>
            <a:ext cx="21021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000"/>
              <a:buFont typeface="Arial"/>
              <a:buNone/>
            </a:pPr>
            <a:r>
              <a:rPr lang="pt-BR" sz="2600" b="0" i="0" u="none" strike="noStrike" cap="none">
                <a:solidFill>
                  <a:schemeClr val="dk1"/>
                </a:solidFill>
                <a:highlight>
                  <a:srgbClr val="B45F06"/>
                </a:highlight>
              </a:rPr>
              <a:t>Pontos fortes</a:t>
            </a:r>
            <a:endParaRPr sz="2800" u="sng">
              <a:solidFill>
                <a:schemeClr val="dk1"/>
              </a:solidFill>
              <a:highlight>
                <a:srgbClr val="B45F06"/>
              </a:highligh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highlight>
                <a:srgbClr val="B45F06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4" name="Google Shape;384;p16"/>
          <p:cNvSpPr txBox="1">
            <a:spLocks noGrp="1"/>
          </p:cNvSpPr>
          <p:nvPr>
            <p:ph type="body" idx="3"/>
          </p:nvPr>
        </p:nvSpPr>
        <p:spPr>
          <a:xfrm>
            <a:off x="3391325" y="1080725"/>
            <a:ext cx="21021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000"/>
              <a:buFont typeface="Arial"/>
              <a:buNone/>
            </a:pPr>
            <a:r>
              <a:rPr lang="pt-BR" sz="2600" b="0" i="0" u="none" strike="noStrike" cap="none">
                <a:solidFill>
                  <a:schemeClr val="dk1"/>
                </a:solidFill>
                <a:highlight>
                  <a:srgbClr val="E69138"/>
                </a:highlight>
              </a:rPr>
              <a:t>Pontos fracos</a:t>
            </a:r>
            <a:endParaRPr sz="2400" b="0">
              <a:solidFill>
                <a:schemeClr val="dk1"/>
              </a:solidFill>
              <a:highlight>
                <a:srgbClr val="E69138"/>
              </a:highlight>
            </a:endParaRPr>
          </a:p>
        </p:txBody>
      </p:sp>
      <p:sp>
        <p:nvSpPr>
          <p:cNvPr id="385" name="Google Shape;385;p16"/>
          <p:cNvSpPr txBox="1">
            <a:spLocks noGrp="1"/>
          </p:cNvSpPr>
          <p:nvPr>
            <p:ph type="body" idx="4"/>
          </p:nvPr>
        </p:nvSpPr>
        <p:spPr>
          <a:xfrm>
            <a:off x="6517525" y="1080725"/>
            <a:ext cx="23802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800"/>
              <a:buFont typeface="Arial"/>
              <a:buNone/>
            </a:pPr>
            <a:r>
              <a:rPr lang="pt-BR" sz="2700" b="0" i="0" u="none" strike="noStrike" cap="none">
                <a:solidFill>
                  <a:schemeClr val="dk1"/>
                </a:solidFill>
                <a:highlight>
                  <a:srgbClr val="BF9000"/>
                </a:highlight>
              </a:rPr>
              <a:t>Oportunidades</a:t>
            </a:r>
            <a:endParaRPr sz="2700" b="0">
              <a:solidFill>
                <a:schemeClr val="dk1"/>
              </a:solidFill>
              <a:highlight>
                <a:srgbClr val="BF9000"/>
              </a:highlight>
            </a:endParaRPr>
          </a:p>
        </p:txBody>
      </p:sp>
      <p:sp>
        <p:nvSpPr>
          <p:cNvPr id="386" name="Google Shape;386;p16"/>
          <p:cNvSpPr txBox="1">
            <a:spLocks noGrp="1"/>
          </p:cNvSpPr>
          <p:nvPr>
            <p:ph type="body" idx="5"/>
          </p:nvPr>
        </p:nvSpPr>
        <p:spPr>
          <a:xfrm>
            <a:off x="9420225" y="1122025"/>
            <a:ext cx="22173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highlight>
                  <a:srgbClr val="7C8C5F"/>
                </a:highlight>
                <a:latin typeface="Avenir"/>
                <a:ea typeface="Avenir"/>
                <a:cs typeface="Avenir"/>
                <a:sym typeface="Avenir"/>
              </a:rPr>
              <a:t>Ameaças</a:t>
            </a:r>
            <a:endParaRPr sz="2800">
              <a:solidFill>
                <a:schemeClr val="dk1"/>
              </a:solidFill>
              <a:highlight>
                <a:srgbClr val="7C8C5F"/>
              </a:highlight>
            </a:endParaRPr>
          </a:p>
        </p:txBody>
      </p:sp>
      <p:sp>
        <p:nvSpPr>
          <p:cNvPr id="387" name="Google Shape;387;p16"/>
          <p:cNvSpPr txBox="1">
            <a:spLocks noGrp="1"/>
          </p:cNvSpPr>
          <p:nvPr>
            <p:ph type="body" idx="7"/>
          </p:nvPr>
        </p:nvSpPr>
        <p:spPr>
          <a:xfrm>
            <a:off x="3105750" y="2729200"/>
            <a:ext cx="2552100" cy="3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388" name="Google Shape;388;p16"/>
          <p:cNvSpPr txBox="1">
            <a:spLocks noGrp="1"/>
          </p:cNvSpPr>
          <p:nvPr>
            <p:ph type="ftr" idx="11"/>
          </p:nvPr>
        </p:nvSpPr>
        <p:spPr>
          <a:xfrm>
            <a:off x="63846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00" b="0" i="0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rPr>
              <a:t>Título da apresentação</a:t>
            </a:r>
            <a:endParaRPr sz="1200" b="0" i="0">
              <a:solidFill>
                <a:srgbClr val="D3B0A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9" name="Google Shape;389;p16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390" name="Google Shape;390;p16"/>
          <p:cNvSpPr txBox="1">
            <a:spLocks noGrp="1"/>
          </p:cNvSpPr>
          <p:nvPr>
            <p:ph type="body" idx="9"/>
          </p:nvPr>
        </p:nvSpPr>
        <p:spPr>
          <a:xfrm>
            <a:off x="9067800" y="1658225"/>
            <a:ext cx="2743200" cy="45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9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100"/>
              <a:buFont typeface="Arial"/>
              <a:buChar char="•"/>
            </a:pPr>
            <a:r>
              <a:rPr lang="pt-BR" sz="21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Concorrência nacional crescente. </a:t>
            </a:r>
            <a:endParaRPr sz="1500">
              <a:solidFill>
                <a:srgbClr val="274E13"/>
              </a:solidFill>
            </a:endParaRPr>
          </a:p>
          <a:p>
            <a:pPr marL="0" marR="0" lvl="0" indent="-19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100"/>
              <a:buFont typeface="Arial"/>
              <a:buChar char="•"/>
            </a:pPr>
            <a:r>
              <a:rPr lang="pt-BR" sz="21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Resistência de parte do público e médicos. </a:t>
            </a:r>
            <a:endParaRPr sz="1500">
              <a:solidFill>
                <a:srgbClr val="274E13"/>
              </a:solidFill>
            </a:endParaRPr>
          </a:p>
          <a:p>
            <a:pPr marL="0" marR="0" lvl="0" indent="-19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100"/>
              <a:buFont typeface="Arial"/>
              <a:buChar char="•"/>
            </a:pPr>
            <a:r>
              <a:rPr lang="pt-BR" sz="21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Instabilidade econômica no Brasil. </a:t>
            </a:r>
            <a:endParaRPr sz="1500">
              <a:solidFill>
                <a:srgbClr val="274E13"/>
              </a:solidFill>
            </a:endParaRPr>
          </a:p>
          <a:p>
            <a:pPr marL="0" marR="0" lvl="0" indent="-19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100"/>
              <a:buFont typeface="Arial"/>
              <a:buChar char="•"/>
            </a:pPr>
            <a:r>
              <a:rPr lang="pt-BR" sz="21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Falta de regulamentação para algumas terapias. </a:t>
            </a:r>
            <a:endParaRPr sz="1500">
              <a:solidFill>
                <a:srgbClr val="274E13"/>
              </a:solidFill>
            </a:endParaRPr>
          </a:p>
          <a:p>
            <a:pPr marL="0" marR="0" lvl="0" indent="-19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100"/>
              <a:buFont typeface="Arial"/>
              <a:buChar char="•"/>
            </a:pPr>
            <a:r>
              <a:rPr lang="pt-BR" sz="21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Necessidade de constante inovação tecnológica. </a:t>
            </a:r>
            <a:endParaRPr sz="1500">
              <a:solidFill>
                <a:srgbClr val="274E13"/>
              </a:solidFill>
            </a:endParaRPr>
          </a:p>
        </p:txBody>
      </p:sp>
      <p:sp>
        <p:nvSpPr>
          <p:cNvPr id="391" name="Google Shape;391;p16"/>
          <p:cNvSpPr txBox="1">
            <a:spLocks noGrp="1"/>
          </p:cNvSpPr>
          <p:nvPr>
            <p:ph type="body" idx="8"/>
          </p:nvPr>
        </p:nvSpPr>
        <p:spPr>
          <a:xfrm>
            <a:off x="6096000" y="1604100"/>
            <a:ext cx="2886000" cy="46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Crescente busca por bem-estar pós-pandemia. </a:t>
            </a:r>
            <a:endParaRPr sz="1400">
              <a:solidFill>
                <a:srgbClr val="7F6000"/>
              </a:solidFill>
            </a:endParaRPr>
          </a:p>
          <a:p>
            <a:pPr marL="0" marR="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Parcerias com hotéis, clínicas e empresas. </a:t>
            </a:r>
            <a:endParaRPr sz="1400">
              <a:solidFill>
                <a:srgbClr val="7F6000"/>
              </a:solidFill>
            </a:endParaRPr>
          </a:p>
          <a:p>
            <a:pPr marL="0" marR="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Expansão digital com infoprodutos e blends próprios. </a:t>
            </a:r>
            <a:endParaRPr sz="1400">
              <a:solidFill>
                <a:srgbClr val="7F6000"/>
              </a:solidFill>
            </a:endParaRPr>
          </a:p>
          <a:p>
            <a:pPr marL="0" marR="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Influenciadores ampliam alcance. </a:t>
            </a:r>
            <a:endParaRPr sz="1400">
              <a:solidFill>
                <a:srgbClr val="7F6000"/>
              </a:solidFill>
            </a:endParaRPr>
          </a:p>
          <a:p>
            <a:pPr marL="0" marR="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Modelo de negócio replicável (franquias/filiais). </a:t>
            </a:r>
            <a:endParaRPr sz="1400">
              <a:solidFill>
                <a:srgbClr val="7F6000"/>
              </a:solidFill>
            </a:endParaRPr>
          </a:p>
        </p:txBody>
      </p:sp>
      <p:sp>
        <p:nvSpPr>
          <p:cNvPr id="392" name="Google Shape;392;p16"/>
          <p:cNvSpPr txBox="1">
            <a:spLocks noGrp="1"/>
          </p:cNvSpPr>
          <p:nvPr>
            <p:ph type="body" idx="6"/>
          </p:nvPr>
        </p:nvSpPr>
        <p:spPr>
          <a:xfrm>
            <a:off x="380775" y="1364600"/>
            <a:ext cx="2667000" cy="53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800"/>
              <a:buFont typeface="Avenir"/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Pioneiro em práticas integrativas na América Latina. </a:t>
            </a:r>
            <a:endParaRPr sz="1400">
              <a:solidFill>
                <a:srgbClr val="783F04"/>
              </a:solidFill>
            </a:endParaRPr>
          </a:p>
          <a:p>
            <a:pPr marL="0" marR="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Experiência sensorial exclusiva (flutuação, breathwork, gemologia). </a:t>
            </a:r>
            <a:endParaRPr sz="1400">
              <a:solidFill>
                <a:srgbClr val="783F04"/>
              </a:solidFill>
            </a:endParaRPr>
          </a:p>
          <a:p>
            <a:pPr marL="0" marR="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Equipe com expertise em PNL. </a:t>
            </a:r>
            <a:endParaRPr sz="1400">
              <a:solidFill>
                <a:srgbClr val="783F04"/>
              </a:solidFill>
            </a:endParaRPr>
          </a:p>
          <a:p>
            <a:pPr marL="0" marR="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Localização estratégica no HUB de saúde de Porto Alegre. </a:t>
            </a:r>
            <a:endParaRPr sz="1400">
              <a:solidFill>
                <a:srgbClr val="783F04"/>
              </a:solidFill>
            </a:endParaRPr>
          </a:p>
          <a:p>
            <a:pPr marL="0" marR="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Linha própria de óleos essenciais (5 blends). </a:t>
            </a:r>
            <a:endParaRPr sz="1400">
              <a:solidFill>
                <a:srgbClr val="783F04"/>
              </a:solidFill>
            </a:endParaRPr>
          </a:p>
          <a:p>
            <a:pPr marL="0" marR="0" lvl="0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700"/>
              <a:buFont typeface="Arial"/>
              <a:buChar char="•"/>
            </a:pPr>
            <a:r>
              <a:rPr lang="pt-BR" sz="1800" b="0" i="0" u="none" strike="noStrike" cap="none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Resultados claros: menos estresse, melhor sono, mais foco</a:t>
            </a:r>
            <a:r>
              <a:rPr lang="pt-BR" sz="1700" b="0" i="0" u="none" strike="noStrike" cap="none">
                <a:solidFill>
                  <a:srgbClr val="783F04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300">
              <a:solidFill>
                <a:srgbClr val="783F04"/>
              </a:solidFill>
            </a:endParaRPr>
          </a:p>
        </p:txBody>
      </p:sp>
      <p:sp>
        <p:nvSpPr>
          <p:cNvPr id="393" name="Google Shape;393;p16"/>
          <p:cNvSpPr/>
          <p:nvPr/>
        </p:nvSpPr>
        <p:spPr>
          <a:xfrm>
            <a:off x="3133725" y="1658225"/>
            <a:ext cx="2666700" cy="4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rgbClr val="C16548"/>
                </a:solidFill>
              </a:rPr>
              <a:t>B</a:t>
            </a:r>
            <a:r>
              <a:rPr lang="pt-BR" sz="2000" b="0" i="0" u="none" strike="noStrike" cap="none">
                <a:solidFill>
                  <a:srgbClr val="C16548"/>
                </a:solidFill>
                <a:latin typeface="Arial"/>
                <a:ea typeface="Arial"/>
                <a:cs typeface="Arial"/>
                <a:sym typeface="Arial"/>
              </a:rPr>
              <a:t>aixa visibilidade digital.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rgbClr val="C16548"/>
                </a:solidFill>
                <a:latin typeface="Arial"/>
                <a:ea typeface="Arial"/>
                <a:cs typeface="Arial"/>
                <a:sym typeface="Arial"/>
              </a:rPr>
              <a:t>Capacidade de atendimento limitada.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rgbClr val="C16548"/>
                </a:solidFill>
                <a:latin typeface="Arial"/>
                <a:ea typeface="Arial"/>
                <a:cs typeface="Arial"/>
                <a:sym typeface="Arial"/>
              </a:rPr>
              <a:t>Altos custos operacionais e fixos.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rgbClr val="C16548"/>
                </a:solidFill>
                <a:latin typeface="Arial"/>
                <a:ea typeface="Arial"/>
                <a:cs typeface="Arial"/>
                <a:sym typeface="Arial"/>
              </a:rPr>
              <a:t>Público pouco educado sobre os benefícios das práticas integrativas.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800"/>
              <a:buFont typeface="Arial"/>
              <a:buChar char="•"/>
            </a:pPr>
            <a:r>
              <a:rPr lang="pt-BR" sz="2000" b="0" i="0" u="none" strike="noStrike" cap="none">
                <a:solidFill>
                  <a:srgbClr val="C16548"/>
                </a:solidFill>
                <a:latin typeface="Arial"/>
                <a:ea typeface="Arial"/>
                <a:cs typeface="Arial"/>
                <a:sym typeface="Arial"/>
              </a:rPr>
              <a:t>Falta de processos e monitoramento internos.</a:t>
            </a:r>
            <a:r>
              <a:rPr lang="pt-BR" sz="1800" b="0" i="0" u="none" strike="noStrike" cap="none">
                <a:solidFill>
                  <a:srgbClr val="C1654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7" descr="Uma pessoa segurando um tablet&#10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860958"/>
            <a:ext cx="4085468" cy="51360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  <p:sp>
        <p:nvSpPr>
          <p:cNvPr id="400" name="Google Shape;400;p17"/>
          <p:cNvSpPr txBox="1">
            <a:spLocks noGrp="1"/>
          </p:cNvSpPr>
          <p:nvPr>
            <p:ph type="title"/>
          </p:nvPr>
        </p:nvSpPr>
        <p:spPr>
          <a:xfrm>
            <a:off x="4548851" y="0"/>
            <a:ext cx="81601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pt-BR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Ir para</a:t>
            </a:r>
            <a:br>
              <a:rPr lang="pt-BR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ir para</a:t>
            </a:r>
            <a:br>
              <a:rPr lang="pt-BR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8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ir para</a:t>
            </a:r>
            <a:br>
              <a:rPr lang="pt-BR" sz="8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8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mercado</a:t>
            </a:r>
            <a:br>
              <a:rPr lang="pt-BR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mercado</a:t>
            </a:r>
            <a:br>
              <a:rPr lang="pt-BR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mercado</a:t>
            </a:r>
            <a:br>
              <a:rPr lang="pt-BR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mercado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8"/>
          <p:cNvSpPr txBox="1"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500"/>
              <a:buFont typeface="Arial"/>
              <a:buNone/>
            </a:pPr>
            <a:r>
              <a:rPr lang="pt-BR" sz="55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MODELO DE NEGÓCIO</a:t>
            </a:r>
            <a:endParaRPr/>
          </a:p>
        </p:txBody>
      </p:sp>
      <p:sp>
        <p:nvSpPr>
          <p:cNvPr id="407" name="Google Shape;407;p18"/>
          <p:cNvSpPr txBox="1">
            <a:spLocks noGrp="1"/>
          </p:cNvSpPr>
          <p:nvPr>
            <p:ph type="ftr" idx="11"/>
          </p:nvPr>
        </p:nvSpPr>
        <p:spPr>
          <a:xfrm>
            <a:off x="63846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00" b="0" i="0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rPr>
              <a:t>Título da apresentação</a:t>
            </a:r>
            <a:endParaRPr sz="1200" b="0" i="0">
              <a:solidFill>
                <a:srgbClr val="D3B0A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8" name="Google Shape;408;p18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409" name="Google Shape;409;p18"/>
          <p:cNvSpPr txBox="1"/>
          <p:nvPr/>
        </p:nvSpPr>
        <p:spPr>
          <a:xfrm>
            <a:off x="795068" y="1337644"/>
            <a:ext cx="6960079" cy="3847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C1654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C1654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rgbClr val="C16548"/>
                </a:solidFill>
                <a:latin typeface="Arial"/>
                <a:ea typeface="Arial"/>
                <a:cs typeface="Arial"/>
                <a:sym typeface="Arial"/>
              </a:rPr>
              <a:t>• Unidade piloto validando o conceito;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C1654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rgbClr val="C16548"/>
                </a:solidFill>
                <a:latin typeface="Arial"/>
                <a:ea typeface="Arial"/>
                <a:cs typeface="Arial"/>
                <a:sym typeface="Arial"/>
              </a:rPr>
              <a:t>• Receita por jornadas, pacotes e produtos;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C1654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rgbClr val="C16548"/>
                </a:solidFill>
                <a:latin typeface="Arial"/>
                <a:ea typeface="Arial"/>
                <a:cs typeface="Arial"/>
                <a:sym typeface="Arial"/>
              </a:rPr>
              <a:t>• Alto LTV com fidelização e recorrência;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C1654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rgbClr val="C16548"/>
                </a:solidFill>
                <a:latin typeface="Arial"/>
                <a:ea typeface="Arial"/>
                <a:cs typeface="Arial"/>
                <a:sym typeface="Arial"/>
              </a:rPr>
              <a:t>• Potencial de expansão com franquias ou licenciamento.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"/>
          <p:cNvSpPr txBox="1">
            <a:spLocks noGrp="1"/>
          </p:cNvSpPr>
          <p:nvPr>
            <p:ph type="title"/>
          </p:nvPr>
        </p:nvSpPr>
        <p:spPr>
          <a:xfrm>
            <a:off x="304178" y="579894"/>
            <a:ext cx="10915076" cy="155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500"/>
              <a:buFont typeface="Arial"/>
              <a:buNone/>
            </a:pPr>
            <a:r>
              <a:rPr lang="pt-BR">
                <a:latin typeface="Avenir"/>
                <a:ea typeface="Avenir"/>
                <a:cs typeface="Avenir"/>
                <a:sym typeface="Avenir"/>
              </a:rPr>
              <a:t>Q</a:t>
            </a:r>
            <a:r>
              <a:rPr lang="pt-BR" sz="5500" i="0" u="none" strike="noStrike" cap="none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uem somos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83" name="Google Shape;183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0497" b="10495"/>
          <a:stretch/>
        </p:blipFill>
        <p:spPr>
          <a:xfrm>
            <a:off x="786229" y="1786993"/>
            <a:ext cx="2457449" cy="194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"/>
          <p:cNvPicPr preferRelativeResize="0">
            <a:picLocks noGrp="1"/>
          </p:cNvPicPr>
          <p:nvPr>
            <p:ph type="pic" idx="4"/>
          </p:nvPr>
        </p:nvPicPr>
        <p:blipFill rotWithShape="1">
          <a:blip r:embed="rId4">
            <a:alphaModFix/>
          </a:blip>
          <a:srcRect t="10932" b="10931"/>
          <a:stretch/>
        </p:blipFill>
        <p:spPr>
          <a:xfrm>
            <a:off x="4753850" y="1771125"/>
            <a:ext cx="2684301" cy="197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" descr="Desenho de um homem&#10;&#10;O conteúdo gerado por IA pode estar incorreto."/>
          <p:cNvPicPr preferRelativeResize="0">
            <a:picLocks noGrp="1"/>
          </p:cNvPicPr>
          <p:nvPr>
            <p:ph type="pic" idx="5"/>
          </p:nvPr>
        </p:nvPicPr>
        <p:blipFill rotWithShape="1">
          <a:blip r:embed="rId5">
            <a:alphaModFix/>
          </a:blip>
          <a:srcRect t="7864" b="7863"/>
          <a:stretch/>
        </p:blipFill>
        <p:spPr>
          <a:xfrm>
            <a:off x="8662166" y="1771118"/>
            <a:ext cx="2341563" cy="197326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"/>
          <p:cNvSpPr txBox="1">
            <a:spLocks noGrp="1"/>
          </p:cNvSpPr>
          <p:nvPr>
            <p:ph type="body" idx="1"/>
          </p:nvPr>
        </p:nvSpPr>
        <p:spPr>
          <a:xfrm>
            <a:off x="829351" y="3950571"/>
            <a:ext cx="2227346" cy="42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Alexandre Freire</a:t>
            </a:r>
            <a:endParaRPr/>
          </a:p>
        </p:txBody>
      </p:sp>
      <p:sp>
        <p:nvSpPr>
          <p:cNvPr id="187" name="Google Shape;187;p2"/>
          <p:cNvSpPr txBox="1">
            <a:spLocks noGrp="1"/>
          </p:cNvSpPr>
          <p:nvPr>
            <p:ph type="body" idx="7"/>
          </p:nvPr>
        </p:nvSpPr>
        <p:spPr>
          <a:xfrm>
            <a:off x="4613601" y="3950571"/>
            <a:ext cx="2603242" cy="310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Betusa Kramer </a:t>
            </a:r>
            <a:endParaRPr/>
          </a:p>
        </p:txBody>
      </p:sp>
      <p:sp>
        <p:nvSpPr>
          <p:cNvPr id="188" name="Google Shape;188;p2"/>
          <p:cNvSpPr txBox="1">
            <a:spLocks noGrp="1"/>
          </p:cNvSpPr>
          <p:nvPr>
            <p:ph type="body" idx="8"/>
          </p:nvPr>
        </p:nvSpPr>
        <p:spPr>
          <a:xfrm>
            <a:off x="8848390" y="3950571"/>
            <a:ext cx="2371285" cy="48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 Leonardo Menezes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1654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9" name="Google Shape;189;p2"/>
          <p:cNvSpPr txBox="1">
            <a:spLocks noGrp="1"/>
          </p:cNvSpPr>
          <p:nvPr>
            <p:ph type="body" idx="9"/>
          </p:nvPr>
        </p:nvSpPr>
        <p:spPr>
          <a:xfrm>
            <a:off x="829350" y="4261225"/>
            <a:ext cx="23712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</a:pPr>
            <a:r>
              <a:rPr lang="pt-BR" sz="1400" b="1" i="1"/>
              <a:t>Direção geral e operações.</a:t>
            </a:r>
            <a:endParaRPr sz="1400" b="1"/>
          </a:p>
        </p:txBody>
      </p:sp>
      <p:sp>
        <p:nvSpPr>
          <p:cNvPr id="190" name="Google Shape;190;p2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191" name="Google Shape;191;p2"/>
          <p:cNvSpPr txBox="1">
            <a:spLocks noGrp="1"/>
          </p:cNvSpPr>
          <p:nvPr>
            <p:ph type="body" idx="13"/>
          </p:nvPr>
        </p:nvSpPr>
        <p:spPr>
          <a:xfrm>
            <a:off x="4521263" y="4349875"/>
            <a:ext cx="2824500" cy="21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</a:pPr>
            <a:r>
              <a:rPr lang="pt-BR" sz="1400" b="1" i="1"/>
              <a:t>Marketing, financeiro e relacionamento.</a:t>
            </a:r>
            <a:endParaRPr sz="1400" b="1"/>
          </a:p>
        </p:txBody>
      </p:sp>
      <p:sp>
        <p:nvSpPr>
          <p:cNvPr id="192" name="Google Shape;192;p2"/>
          <p:cNvSpPr txBox="1">
            <a:spLocks noGrp="1"/>
          </p:cNvSpPr>
          <p:nvPr>
            <p:ph type="body" idx="14"/>
          </p:nvPr>
        </p:nvSpPr>
        <p:spPr>
          <a:xfrm>
            <a:off x="8877700" y="4261226"/>
            <a:ext cx="2824500" cy="23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</a:pPr>
            <a:r>
              <a:rPr lang="pt-BR" sz="1400" b="1" i="1"/>
              <a:t>Planejamento Estratégico, Tecnologia e Inovação.</a:t>
            </a:r>
            <a:endParaRPr sz="14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500"/>
              <a:buFont typeface="Arial"/>
              <a:buNone/>
            </a:pPr>
            <a:r>
              <a:rPr lang="pt-BR" sz="55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Plano de marketing</a:t>
            </a:r>
            <a:endParaRPr/>
          </a:p>
        </p:txBody>
      </p:sp>
      <p:pic>
        <p:nvPicPr>
          <p:cNvPr id="416" name="Google Shape;416;p20" descr="Esboço do rótu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38460" y="2539313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0" descr="Esboço da caixa de embalagem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534372" y="2539313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0" descr="Esboço do marcador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430282" y="2539313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0" descr="Esboço do empréstimo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/>
          <a:stretch/>
        </p:blipFill>
        <p:spPr>
          <a:xfrm>
            <a:off x="9326190" y="2539313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0"/>
          <p:cNvSpPr txBox="1">
            <a:spLocks noGrp="1"/>
          </p:cNvSpPr>
          <p:nvPr>
            <p:ph type="body" idx="1"/>
          </p:nvPr>
        </p:nvSpPr>
        <p:spPr>
          <a:xfrm>
            <a:off x="638462" y="3397603"/>
            <a:ext cx="2227344" cy="4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Preço</a:t>
            </a:r>
            <a:endParaRPr/>
          </a:p>
        </p:txBody>
      </p:sp>
      <p:sp>
        <p:nvSpPr>
          <p:cNvPr id="421" name="Google Shape;421;p20"/>
          <p:cNvSpPr txBox="1">
            <a:spLocks noGrp="1"/>
          </p:cNvSpPr>
          <p:nvPr>
            <p:ph type="body" idx="6"/>
          </p:nvPr>
        </p:nvSpPr>
        <p:spPr>
          <a:xfrm>
            <a:off x="3534372" y="3397603"/>
            <a:ext cx="2227344" cy="4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Produto</a:t>
            </a:r>
            <a:endParaRPr/>
          </a:p>
        </p:txBody>
      </p:sp>
      <p:sp>
        <p:nvSpPr>
          <p:cNvPr id="422" name="Google Shape;422;p20"/>
          <p:cNvSpPr txBox="1">
            <a:spLocks noGrp="1"/>
          </p:cNvSpPr>
          <p:nvPr>
            <p:ph type="body" idx="7"/>
          </p:nvPr>
        </p:nvSpPr>
        <p:spPr>
          <a:xfrm>
            <a:off x="6430282" y="3397603"/>
            <a:ext cx="2227344" cy="4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Local</a:t>
            </a:r>
            <a:endParaRPr/>
          </a:p>
        </p:txBody>
      </p:sp>
      <p:sp>
        <p:nvSpPr>
          <p:cNvPr id="423" name="Google Shape;423;p20"/>
          <p:cNvSpPr txBox="1">
            <a:spLocks noGrp="1"/>
          </p:cNvSpPr>
          <p:nvPr>
            <p:ph type="body" idx="8"/>
          </p:nvPr>
        </p:nvSpPr>
        <p:spPr>
          <a:xfrm>
            <a:off x="9326192" y="3397603"/>
            <a:ext cx="2227344" cy="4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800"/>
              <a:buFont typeface="Arial"/>
              <a:buNone/>
            </a:pPr>
            <a:r>
              <a:rPr lang="pt-BR"/>
              <a:t>E-comerce</a:t>
            </a:r>
            <a:endParaRPr/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9"/>
          </p:nvPr>
        </p:nvSpPr>
        <p:spPr>
          <a:xfrm>
            <a:off x="638462" y="4000780"/>
            <a:ext cx="2227344" cy="207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</a:pPr>
            <a:r>
              <a:rPr lang="pt-BR" sz="2100"/>
              <a:t>Valores abaixo dos praticados no  Mercado de Luxo </a:t>
            </a:r>
            <a:endParaRPr sz="2100"/>
          </a:p>
        </p:txBody>
      </p:sp>
      <p:sp>
        <p:nvSpPr>
          <p:cNvPr id="425" name="Google Shape;425;p20"/>
          <p:cNvSpPr txBox="1">
            <a:spLocks noGrp="1"/>
          </p:cNvSpPr>
          <p:nvPr>
            <p:ph type="body" idx="13"/>
          </p:nvPr>
        </p:nvSpPr>
        <p:spPr>
          <a:xfrm>
            <a:off x="3534372" y="4000780"/>
            <a:ext cx="2227344" cy="207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</a:pPr>
            <a:r>
              <a:rPr lang="pt-BR" sz="19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Anúncio direcionando clientes para nosso produto </a:t>
            </a:r>
            <a:r>
              <a:rPr lang="pt-BR" sz="1900"/>
              <a:t>. Atualmente é orgânico</a:t>
            </a:r>
            <a:endParaRPr sz="1900"/>
          </a:p>
        </p:txBody>
      </p:sp>
      <p:sp>
        <p:nvSpPr>
          <p:cNvPr id="426" name="Google Shape;426;p20"/>
          <p:cNvSpPr txBox="1">
            <a:spLocks noGrp="1"/>
          </p:cNvSpPr>
          <p:nvPr>
            <p:ph type="body" idx="14"/>
          </p:nvPr>
        </p:nvSpPr>
        <p:spPr>
          <a:xfrm>
            <a:off x="6430282" y="4000780"/>
            <a:ext cx="2227344" cy="207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</a:pPr>
            <a:r>
              <a:rPr lang="pt-BR" sz="2300"/>
              <a:t>Redes sociais ( Instagran )</a:t>
            </a:r>
            <a:endParaRPr sz="23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</a:pPr>
            <a:r>
              <a:rPr lang="pt-BR" sz="2300"/>
              <a:t>Visitas Medplex</a:t>
            </a:r>
            <a:endParaRPr sz="23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</a:pPr>
            <a:r>
              <a:rPr lang="pt-BR" sz="2300"/>
              <a:t>Whatsapp</a:t>
            </a:r>
            <a:endParaRPr sz="2300"/>
          </a:p>
        </p:txBody>
      </p:sp>
      <p:sp>
        <p:nvSpPr>
          <p:cNvPr id="427" name="Google Shape;427;p20"/>
          <p:cNvSpPr txBox="1">
            <a:spLocks noGrp="1"/>
          </p:cNvSpPr>
          <p:nvPr>
            <p:ph type="body" idx="15"/>
          </p:nvPr>
        </p:nvSpPr>
        <p:spPr>
          <a:xfrm>
            <a:off x="9326191" y="4000780"/>
            <a:ext cx="2227344" cy="207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</a:pPr>
            <a:r>
              <a:rPr lang="pt-BR" sz="2100"/>
              <a:t>Site e página iniciam em agosto /25</a:t>
            </a:r>
            <a:endParaRPr sz="2100"/>
          </a:p>
        </p:txBody>
      </p:sp>
      <p:sp>
        <p:nvSpPr>
          <p:cNvPr id="428" name="Google Shape;428;p20"/>
          <p:cNvSpPr txBox="1">
            <a:spLocks noGrp="1"/>
          </p:cNvSpPr>
          <p:nvPr>
            <p:ph type="ftr" idx="11"/>
          </p:nvPr>
        </p:nvSpPr>
        <p:spPr>
          <a:xfrm>
            <a:off x="63846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00" b="0" i="0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rPr>
              <a:t>Título da apresentação</a:t>
            </a:r>
            <a:endParaRPr sz="1200" b="0" i="0">
              <a:solidFill>
                <a:srgbClr val="D3B0A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9" name="Google Shape;429;p20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21" descr="Gráfico de divisa SmartArt"/>
          <p:cNvGrpSpPr/>
          <p:nvPr/>
        </p:nvGrpSpPr>
        <p:grpSpPr>
          <a:xfrm>
            <a:off x="638459" y="2193895"/>
            <a:ext cx="11013609" cy="2467875"/>
            <a:chOff x="420486" y="3833157"/>
            <a:chExt cx="11677245" cy="881843"/>
          </a:xfrm>
        </p:grpSpPr>
        <p:sp>
          <p:nvSpPr>
            <p:cNvPr id="436" name="Google Shape;436;p21"/>
            <p:cNvSpPr/>
            <p:nvPr/>
          </p:nvSpPr>
          <p:spPr>
            <a:xfrm>
              <a:off x="420486" y="3833991"/>
              <a:ext cx="2478191" cy="881009"/>
            </a:xfrm>
            <a:custGeom>
              <a:avLst/>
              <a:gdLst/>
              <a:ahLst/>
              <a:cxnLst/>
              <a:rect l="l" t="t" r="r" b="b"/>
              <a:pathLst>
                <a:path w="2702625" h="1081050" extrusionOk="0">
                  <a:moveTo>
                    <a:pt x="0" y="0"/>
                  </a:moveTo>
                  <a:lnTo>
                    <a:pt x="2162100" y="0"/>
                  </a:lnTo>
                  <a:lnTo>
                    <a:pt x="2702625" y="540525"/>
                  </a:lnTo>
                  <a:lnTo>
                    <a:pt x="2162100" y="1081050"/>
                  </a:lnTo>
                  <a:lnTo>
                    <a:pt x="0" y="1081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FD9"/>
            </a:solidFill>
            <a:ln>
              <a:noFill/>
            </a:ln>
          </p:spPr>
          <p:txBody>
            <a:bodyPr spcFirstLastPara="1" wrap="square" lIns="365750" tIns="182875" rIns="457200" bIns="182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Arial"/>
                <a:buNone/>
              </a:pPr>
              <a:r>
                <a:rPr lang="pt-BR" sz="1800" b="1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Pré-implantação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Arial"/>
                <a:buNone/>
              </a:pPr>
              <a:r>
                <a:rPr lang="pt-BR" sz="1300" i="0" u="none" strike="noStrike" cap="none">
                  <a:solidFill>
                    <a:schemeClr val="dk1"/>
                  </a:solidFill>
                </a:rPr>
                <a:t>Iniciamos Instagran campanha Integrada</a:t>
              </a:r>
              <a:r>
                <a:rPr lang="pt-BR" sz="1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2161874" y="3833991"/>
              <a:ext cx="2923513" cy="881009"/>
            </a:xfrm>
            <a:custGeom>
              <a:avLst/>
              <a:gdLst/>
              <a:ahLst/>
              <a:cxnLst/>
              <a:rect l="l" t="t" r="r" b="b"/>
              <a:pathLst>
                <a:path w="2702625" h="1081050" extrusionOk="0">
                  <a:moveTo>
                    <a:pt x="0" y="0"/>
                  </a:moveTo>
                  <a:lnTo>
                    <a:pt x="2162100" y="0"/>
                  </a:lnTo>
                  <a:lnTo>
                    <a:pt x="2702625" y="540525"/>
                  </a:lnTo>
                  <a:lnTo>
                    <a:pt x="2162100" y="1081050"/>
                  </a:lnTo>
                  <a:lnTo>
                    <a:pt x="0" y="1081050"/>
                  </a:lnTo>
                  <a:lnTo>
                    <a:pt x="540525" y="54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C0B4"/>
            </a:solidFill>
            <a:ln>
              <a:noFill/>
            </a:ln>
          </p:spPr>
          <p:txBody>
            <a:bodyPr spcFirstLastPara="1" wrap="square" lIns="822950" tIns="182875" rIns="365750" bIns="182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pt-BR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Pré-lançamento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pt-BR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MVP e </a:t>
              </a:r>
              <a:r>
                <a:rPr lang="pt-BR" sz="1300">
                  <a:solidFill>
                    <a:schemeClr val="dk1"/>
                  </a:solidFill>
                </a:rPr>
                <a:t>início</a:t>
              </a:r>
              <a:r>
                <a:rPr lang="pt-BR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das atividades </a:t>
              </a:r>
              <a:endPara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4495677" y="3833991"/>
              <a:ext cx="2979406" cy="881009"/>
            </a:xfrm>
            <a:custGeom>
              <a:avLst/>
              <a:gdLst/>
              <a:ahLst/>
              <a:cxnLst/>
              <a:rect l="l" t="t" r="r" b="b"/>
              <a:pathLst>
                <a:path w="2702625" h="1081050" extrusionOk="0">
                  <a:moveTo>
                    <a:pt x="0" y="0"/>
                  </a:moveTo>
                  <a:lnTo>
                    <a:pt x="2162100" y="0"/>
                  </a:lnTo>
                  <a:lnTo>
                    <a:pt x="2702625" y="540525"/>
                  </a:lnTo>
                  <a:lnTo>
                    <a:pt x="2162100" y="1081050"/>
                  </a:lnTo>
                  <a:lnTo>
                    <a:pt x="0" y="1081050"/>
                  </a:lnTo>
                  <a:lnTo>
                    <a:pt x="540525" y="54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A290"/>
            </a:solidFill>
            <a:ln>
              <a:noFill/>
            </a:ln>
          </p:spPr>
          <p:txBody>
            <a:bodyPr spcFirstLastPara="1" wrap="square" lIns="822950" tIns="182875" rIns="365750" bIns="182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pt-BR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Comentários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pt-BR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Troca de time  Social Midia , reforço no posicionamento 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pt-BR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Negociação logística pagina vendas 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6885372" y="3833991"/>
              <a:ext cx="2923513" cy="881009"/>
            </a:xfrm>
            <a:custGeom>
              <a:avLst/>
              <a:gdLst/>
              <a:ahLst/>
              <a:cxnLst/>
              <a:rect l="l" t="t" r="r" b="b"/>
              <a:pathLst>
                <a:path w="2702625" h="1081050" extrusionOk="0">
                  <a:moveTo>
                    <a:pt x="0" y="0"/>
                  </a:moveTo>
                  <a:lnTo>
                    <a:pt x="2162100" y="0"/>
                  </a:lnTo>
                  <a:lnTo>
                    <a:pt x="2702625" y="540525"/>
                  </a:lnTo>
                  <a:lnTo>
                    <a:pt x="2162100" y="1081050"/>
                  </a:lnTo>
                  <a:lnTo>
                    <a:pt x="0" y="1081050"/>
                  </a:lnTo>
                  <a:lnTo>
                    <a:pt x="540525" y="54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4932"/>
            </a:solidFill>
            <a:ln>
              <a:noFill/>
            </a:ln>
          </p:spPr>
          <p:txBody>
            <a:bodyPr spcFirstLastPara="1" wrap="square" lIns="822950" tIns="182875" rIns="365750" bIns="182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pt-BR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Anunciar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pt-BR" sz="1300">
                  <a:solidFill>
                    <a:schemeClr val="lt1"/>
                  </a:solidFill>
                </a:rPr>
                <a:t>V</a:t>
              </a:r>
              <a:r>
                <a:rPr lang="pt-BR" sz="1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ídeo institucional</a:t>
              </a: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pt-BR" sz="1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(patrocinado). 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pt-BR" sz="1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SITE de vendas  </a:t>
              </a: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9219175" y="3833157"/>
              <a:ext cx="2878556" cy="881009"/>
            </a:xfrm>
            <a:custGeom>
              <a:avLst/>
              <a:gdLst/>
              <a:ahLst/>
              <a:cxnLst/>
              <a:rect l="l" t="t" r="r" b="b"/>
              <a:pathLst>
                <a:path w="2702625" h="1078996" extrusionOk="0">
                  <a:moveTo>
                    <a:pt x="0" y="0"/>
                  </a:moveTo>
                  <a:lnTo>
                    <a:pt x="2163127" y="0"/>
                  </a:lnTo>
                  <a:lnTo>
                    <a:pt x="2702625" y="539498"/>
                  </a:lnTo>
                  <a:lnTo>
                    <a:pt x="2163127" y="1078996"/>
                  </a:lnTo>
                  <a:lnTo>
                    <a:pt x="0" y="1078996"/>
                  </a:lnTo>
                  <a:lnTo>
                    <a:pt x="539498" y="539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3121"/>
            </a:solidFill>
            <a:ln>
              <a:noFill/>
            </a:ln>
          </p:spPr>
          <p:txBody>
            <a:bodyPr spcFirstLastPara="1" wrap="square" lIns="822950" tIns="182875" rIns="365750" bIns="182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pt-BR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Lançamento</a:t>
              </a:r>
              <a:endPara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venir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pt-BR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Influencers e formadores de Opinião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Google Shape;441;p21"/>
          <p:cNvSpPr txBox="1"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Arial"/>
              <a:buNone/>
            </a:pPr>
            <a:r>
              <a:rPr lang="pt-BR" sz="4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Plano de mkt e lançamento vendas online</a:t>
            </a:r>
            <a:endParaRPr/>
          </a:p>
        </p:txBody>
      </p:sp>
      <p:sp>
        <p:nvSpPr>
          <p:cNvPr id="442" name="Google Shape;442;p21"/>
          <p:cNvSpPr txBox="1">
            <a:spLocks noGrp="1"/>
          </p:cNvSpPr>
          <p:nvPr>
            <p:ph type="ftr" idx="11"/>
          </p:nvPr>
        </p:nvSpPr>
        <p:spPr>
          <a:xfrm>
            <a:off x="63846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00" b="0" i="0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rPr>
              <a:t>Título da apresentação</a:t>
            </a:r>
            <a:endParaRPr/>
          </a:p>
        </p:txBody>
      </p:sp>
      <p:sp>
        <p:nvSpPr>
          <p:cNvPr id="443" name="Google Shape;443;p21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2"/>
          <p:cNvSpPr txBox="1"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500"/>
              <a:buFont typeface="Arial"/>
              <a:buNone/>
            </a:pPr>
            <a:r>
              <a:rPr lang="pt-BR" sz="55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ARQUITETURA DIGITAL</a:t>
            </a:r>
            <a:endParaRPr/>
          </a:p>
        </p:txBody>
      </p:sp>
      <p:sp>
        <p:nvSpPr>
          <p:cNvPr id="450" name="Google Shape;450;p22"/>
          <p:cNvSpPr txBox="1">
            <a:spLocks noGrp="1"/>
          </p:cNvSpPr>
          <p:nvPr>
            <p:ph type="ftr" idx="11"/>
          </p:nvPr>
        </p:nvSpPr>
        <p:spPr>
          <a:xfrm>
            <a:off x="63846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00" b="0" i="0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rPr>
              <a:t>Título da apresentação</a:t>
            </a:r>
            <a:endParaRPr sz="1200" b="0" i="0">
              <a:solidFill>
                <a:srgbClr val="D3B0A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1" name="Google Shape;451;p22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452" name="Google Shape;452;p22"/>
          <p:cNvSpPr txBox="1"/>
          <p:nvPr/>
        </p:nvSpPr>
        <p:spPr>
          <a:xfrm>
            <a:off x="795068" y="968312"/>
            <a:ext cx="6960079" cy="458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C1654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C1654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rgbClr val="C16548"/>
                </a:solidFill>
                <a:latin typeface="Arial"/>
                <a:ea typeface="Arial"/>
                <a:cs typeface="Arial"/>
                <a:sym typeface="Arial"/>
              </a:rPr>
              <a:t>• AmigoTech: gestão de agenda, CRM, financeiro, estoque e campanhas;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C1654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rgbClr val="C16548"/>
                </a:solidFill>
                <a:latin typeface="Arial"/>
                <a:ea typeface="Arial"/>
                <a:cs typeface="Arial"/>
                <a:sym typeface="Arial"/>
              </a:rPr>
              <a:t>• Tray: loja virtual integrada aos canais digitais e operacionais;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C1654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rgbClr val="C16548"/>
                </a:solidFill>
                <a:latin typeface="Arial"/>
                <a:ea typeface="Arial"/>
                <a:cs typeface="Arial"/>
                <a:sym typeface="Arial"/>
              </a:rPr>
              <a:t>• Site institucional com blog e automações;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C1654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rgbClr val="C16548"/>
                </a:solidFill>
                <a:latin typeface="Arial"/>
                <a:ea typeface="Arial"/>
                <a:cs typeface="Arial"/>
                <a:sym typeface="Arial"/>
              </a:rPr>
              <a:t>• Integração total com WhatsApp, Instagram e gateway de pagamento.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3"/>
          <p:cNvSpPr txBox="1">
            <a:spLocks noGrp="1"/>
          </p:cNvSpPr>
          <p:nvPr>
            <p:ph type="title"/>
          </p:nvPr>
        </p:nvSpPr>
        <p:spPr>
          <a:xfrm>
            <a:off x="3312437" y="2174452"/>
            <a:ext cx="5935080" cy="1122400"/>
          </a:xfrm>
          <a:prstGeom prst="rect">
            <a:avLst/>
          </a:prstGeom>
          <a:noFill/>
          <a:ln>
            <a:noFill/>
          </a:ln>
          <a:effectLst>
            <a:outerShdw dist="28575" dir="312000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5400">
                <a:solidFill>
                  <a:srgbClr val="5F6F7C"/>
                </a:solidFill>
                <a:latin typeface="Arial"/>
                <a:ea typeface="Arial"/>
                <a:cs typeface="Arial"/>
                <a:sym typeface="Arial"/>
              </a:rPr>
              <a:t>VEnda, Conversão e Retenção</a:t>
            </a:r>
            <a:endParaRPr sz="5400">
              <a:solidFill>
                <a:srgbClr val="5F6F7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2922" y="4914157"/>
            <a:ext cx="1755800" cy="187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3" descr="Ícone&#10;&#10;O conteúdo gerado por IA pode estar incorre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235" y="285371"/>
            <a:ext cx="1258059" cy="1258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4"/>
          <p:cNvSpPr txBox="1">
            <a:spLocks noGrp="1"/>
          </p:cNvSpPr>
          <p:nvPr>
            <p:ph type="subTitle" idx="4"/>
          </p:nvPr>
        </p:nvSpPr>
        <p:spPr>
          <a:xfrm>
            <a:off x="2137925" y="5334367"/>
            <a:ext cx="3282983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/>
              <a:t>Pacotes de sessões + produtos; Vouchers para presente; Programas de fidelidade.</a:t>
            </a:r>
            <a:endParaRPr sz="1600"/>
          </a:p>
        </p:txBody>
      </p:sp>
      <p:sp>
        <p:nvSpPr>
          <p:cNvPr id="465" name="Google Shape;465;p24"/>
          <p:cNvSpPr txBox="1">
            <a:spLocks noGrp="1"/>
          </p:cNvSpPr>
          <p:nvPr>
            <p:ph type="title"/>
          </p:nvPr>
        </p:nvSpPr>
        <p:spPr>
          <a:xfrm>
            <a:off x="2917817" y="1404929"/>
            <a:ext cx="1723200" cy="522000"/>
          </a:xfrm>
          <a:prstGeom prst="rect">
            <a:avLst/>
          </a:prstGeom>
          <a:noFill/>
          <a:ln>
            <a:noFill/>
          </a:ln>
          <a:effectLst>
            <a:outerShdw dist="28575" dir="312000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01</a:t>
            </a:r>
            <a:endParaRPr/>
          </a:p>
        </p:txBody>
      </p:sp>
      <p:sp>
        <p:nvSpPr>
          <p:cNvPr id="466" name="Google Shape;466;p24"/>
          <p:cNvSpPr txBox="1">
            <a:spLocks noGrp="1"/>
          </p:cNvSpPr>
          <p:nvPr>
            <p:ph type="subTitle" idx="13"/>
          </p:nvPr>
        </p:nvSpPr>
        <p:spPr>
          <a:xfrm>
            <a:off x="6826967" y="2103729"/>
            <a:ext cx="27432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BR" sz="1867"/>
              <a:t>CRM Segmentado</a:t>
            </a:r>
            <a:endParaRPr sz="1867"/>
          </a:p>
        </p:txBody>
      </p:sp>
      <p:sp>
        <p:nvSpPr>
          <p:cNvPr id="467" name="Google Shape;467;p24"/>
          <p:cNvSpPr txBox="1">
            <a:spLocks noGrp="1"/>
          </p:cNvSpPr>
          <p:nvPr>
            <p:ph type="subTitle" idx="14"/>
          </p:nvPr>
        </p:nvSpPr>
        <p:spPr>
          <a:xfrm>
            <a:off x="2407817" y="4745329"/>
            <a:ext cx="27432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BR" sz="1867"/>
              <a:t>Ofertas Integradas</a:t>
            </a:r>
            <a:endParaRPr sz="1867"/>
          </a:p>
        </p:txBody>
      </p:sp>
      <p:sp>
        <p:nvSpPr>
          <p:cNvPr id="468" name="Google Shape;468;p24"/>
          <p:cNvSpPr txBox="1">
            <a:spLocks noGrp="1"/>
          </p:cNvSpPr>
          <p:nvPr>
            <p:ph type="subTitle" idx="1"/>
          </p:nvPr>
        </p:nvSpPr>
        <p:spPr>
          <a:xfrm>
            <a:off x="2299742" y="2701744"/>
            <a:ext cx="2959351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/>
              <a:t>Com categorias claras, checkout otimizado e gatilhos de escassez/oferta.</a:t>
            </a:r>
            <a:endParaRPr sz="1600"/>
          </a:p>
        </p:txBody>
      </p:sp>
      <p:sp>
        <p:nvSpPr>
          <p:cNvPr id="469" name="Google Shape;469;p24"/>
          <p:cNvSpPr txBox="1">
            <a:spLocks noGrp="1"/>
          </p:cNvSpPr>
          <p:nvPr>
            <p:ph type="subTitle" idx="2"/>
          </p:nvPr>
        </p:nvSpPr>
        <p:spPr>
          <a:xfrm>
            <a:off x="6319783" y="2693529"/>
            <a:ext cx="3757567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/>
              <a:t>Para campanhas de email e whatsapp: datas comemorativas, abandono de carrinho, pós-jornada, recomendações de produto.</a:t>
            </a:r>
            <a:endParaRPr sz="1600"/>
          </a:p>
        </p:txBody>
      </p:sp>
      <p:sp>
        <p:nvSpPr>
          <p:cNvPr id="470" name="Google Shape;470;p24"/>
          <p:cNvSpPr txBox="1">
            <a:spLocks noGrp="1"/>
          </p:cNvSpPr>
          <p:nvPr>
            <p:ph type="title" idx="3"/>
          </p:nvPr>
        </p:nvSpPr>
        <p:spPr>
          <a:xfrm>
            <a:off x="7336967" y="1404929"/>
            <a:ext cx="1723200" cy="522000"/>
          </a:xfrm>
          <a:prstGeom prst="rect">
            <a:avLst/>
          </a:prstGeom>
          <a:noFill/>
          <a:ln>
            <a:noFill/>
          </a:ln>
          <a:effectLst>
            <a:outerShdw dist="28575" dir="312000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02</a:t>
            </a:r>
            <a:endParaRPr/>
          </a:p>
        </p:txBody>
      </p:sp>
      <p:sp>
        <p:nvSpPr>
          <p:cNvPr id="471" name="Google Shape;471;p24"/>
          <p:cNvSpPr txBox="1">
            <a:spLocks noGrp="1"/>
          </p:cNvSpPr>
          <p:nvPr>
            <p:ph type="title" idx="5"/>
          </p:nvPr>
        </p:nvSpPr>
        <p:spPr>
          <a:xfrm>
            <a:off x="2917817" y="4170144"/>
            <a:ext cx="1723200" cy="589600"/>
          </a:xfrm>
          <a:prstGeom prst="rect">
            <a:avLst/>
          </a:prstGeom>
          <a:noFill/>
          <a:ln>
            <a:noFill/>
          </a:ln>
          <a:effectLst>
            <a:outerShdw dist="28575" dir="312000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03</a:t>
            </a:r>
            <a:endParaRPr/>
          </a:p>
        </p:txBody>
      </p:sp>
      <p:sp>
        <p:nvSpPr>
          <p:cNvPr id="472" name="Google Shape;472;p24"/>
          <p:cNvSpPr txBox="1">
            <a:spLocks noGrp="1"/>
          </p:cNvSpPr>
          <p:nvPr>
            <p:ph type="subTitle" idx="6"/>
          </p:nvPr>
        </p:nvSpPr>
        <p:spPr>
          <a:xfrm>
            <a:off x="6826967" y="5334733"/>
            <a:ext cx="2745600" cy="7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/>
              <a:t>Com KPIs como CAC, LTV, conversão por canal e ticket médio</a:t>
            </a:r>
            <a:endParaRPr sz="1600"/>
          </a:p>
        </p:txBody>
      </p:sp>
      <p:sp>
        <p:nvSpPr>
          <p:cNvPr id="473" name="Google Shape;473;p24"/>
          <p:cNvSpPr txBox="1">
            <a:spLocks noGrp="1"/>
          </p:cNvSpPr>
          <p:nvPr>
            <p:ph type="title" idx="7"/>
          </p:nvPr>
        </p:nvSpPr>
        <p:spPr>
          <a:xfrm>
            <a:off x="7336967" y="4170144"/>
            <a:ext cx="1723200" cy="589600"/>
          </a:xfrm>
          <a:prstGeom prst="rect">
            <a:avLst/>
          </a:prstGeom>
          <a:noFill/>
          <a:ln>
            <a:noFill/>
          </a:ln>
          <a:effectLst>
            <a:outerShdw dist="28575" dir="312000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04</a:t>
            </a:r>
            <a:endParaRPr/>
          </a:p>
        </p:txBody>
      </p:sp>
      <p:sp>
        <p:nvSpPr>
          <p:cNvPr id="474" name="Google Shape;474;p24"/>
          <p:cNvSpPr txBox="1">
            <a:spLocks noGrp="1"/>
          </p:cNvSpPr>
          <p:nvPr>
            <p:ph type="subTitle" idx="9"/>
          </p:nvPr>
        </p:nvSpPr>
        <p:spPr>
          <a:xfrm>
            <a:off x="2407817" y="2103729"/>
            <a:ext cx="27432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BR" sz="1867"/>
              <a:t>E-commerce Estruturado</a:t>
            </a:r>
            <a:endParaRPr sz="1867"/>
          </a:p>
        </p:txBody>
      </p:sp>
      <p:sp>
        <p:nvSpPr>
          <p:cNvPr id="475" name="Google Shape;475;p24"/>
          <p:cNvSpPr txBox="1">
            <a:spLocks noGrp="1"/>
          </p:cNvSpPr>
          <p:nvPr>
            <p:ph type="subTitle" idx="15"/>
          </p:nvPr>
        </p:nvSpPr>
        <p:spPr>
          <a:xfrm>
            <a:off x="6826967" y="4745329"/>
            <a:ext cx="27432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BR" sz="1867"/>
              <a:t>Mensuração Contínua</a:t>
            </a:r>
            <a:endParaRPr sz="1867"/>
          </a:p>
        </p:txBody>
      </p:sp>
      <p:sp>
        <p:nvSpPr>
          <p:cNvPr id="476" name="Google Shape;476;p24"/>
          <p:cNvSpPr txBox="1"/>
          <p:nvPr/>
        </p:nvSpPr>
        <p:spPr>
          <a:xfrm>
            <a:off x="846776" y="347153"/>
            <a:ext cx="8608483" cy="93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1E33"/>
              </a:buClr>
              <a:buSzPts val="1400"/>
              <a:buFont typeface="Open Sans"/>
              <a:buNone/>
            </a:pPr>
            <a:r>
              <a:rPr lang="pt-BR" sz="2133" b="0" i="0" u="none" strike="noStrike" cap="none">
                <a:solidFill>
                  <a:srgbClr val="211E33"/>
                </a:solidFill>
                <a:latin typeface="Open Sans"/>
                <a:ea typeface="Open Sans"/>
                <a:cs typeface="Open Sans"/>
                <a:sym typeface="Open Sans"/>
              </a:rPr>
              <a:t>Com as plataformas operacionais funcionando, entra em ação o motor de performance:</a:t>
            </a:r>
            <a:endParaRPr sz="2133" b="0" i="0" u="none" strike="noStrike" cap="none">
              <a:solidFill>
                <a:srgbClr val="211E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7" name="Google Shape;477;p24" descr="Logotipo, Ícone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1617" y="164603"/>
            <a:ext cx="725855" cy="72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91938" y="6288116"/>
            <a:ext cx="438153" cy="2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"/>
          <p:cNvSpPr txBox="1">
            <a:spLocks noGrp="1"/>
          </p:cNvSpPr>
          <p:nvPr>
            <p:ph type="title"/>
          </p:nvPr>
        </p:nvSpPr>
        <p:spPr>
          <a:xfrm rot="-5400000">
            <a:off x="8060400" y="3045000"/>
            <a:ext cx="5644000" cy="768000"/>
          </a:xfrm>
          <a:prstGeom prst="rect">
            <a:avLst/>
          </a:prstGeom>
          <a:noFill/>
          <a:ln>
            <a:noFill/>
          </a:ln>
          <a:effectLst>
            <a:outerShdw dist="28575" dir="312000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Roadmap</a:t>
            </a:r>
            <a:endParaRPr/>
          </a:p>
        </p:txBody>
      </p:sp>
      <p:sp>
        <p:nvSpPr>
          <p:cNvPr id="484" name="Google Shape;484;p25"/>
          <p:cNvSpPr/>
          <p:nvPr/>
        </p:nvSpPr>
        <p:spPr>
          <a:xfrm>
            <a:off x="7869470" y="2670169"/>
            <a:ext cx="1892604" cy="914468"/>
          </a:xfrm>
          <a:custGeom>
            <a:avLst/>
            <a:gdLst/>
            <a:ahLst/>
            <a:cxnLst/>
            <a:rect l="l" t="t" r="r" b="b"/>
            <a:pathLst>
              <a:path w="53388" h="25796" extrusionOk="0">
                <a:moveTo>
                  <a:pt x="2535" y="0"/>
                </a:moveTo>
                <a:cubicBezTo>
                  <a:pt x="2341" y="0"/>
                  <a:pt x="2221" y="5"/>
                  <a:pt x="2179" y="7"/>
                </a:cubicBezTo>
                <a:cubicBezTo>
                  <a:pt x="953" y="55"/>
                  <a:pt x="0" y="1102"/>
                  <a:pt x="48" y="2341"/>
                </a:cubicBezTo>
                <a:cubicBezTo>
                  <a:pt x="106" y="3530"/>
                  <a:pt x="1083" y="4463"/>
                  <a:pt x="2272" y="4463"/>
                </a:cubicBezTo>
                <a:cubicBezTo>
                  <a:pt x="2308" y="4463"/>
                  <a:pt x="2345" y="4462"/>
                  <a:pt x="2382" y="4460"/>
                </a:cubicBezTo>
                <a:cubicBezTo>
                  <a:pt x="2384" y="4460"/>
                  <a:pt x="2418" y="4459"/>
                  <a:pt x="2480" y="4459"/>
                </a:cubicBezTo>
                <a:cubicBezTo>
                  <a:pt x="2983" y="4459"/>
                  <a:pt x="5362" y="4515"/>
                  <a:pt x="8823" y="5531"/>
                </a:cubicBezTo>
                <a:cubicBezTo>
                  <a:pt x="12418" y="6591"/>
                  <a:pt x="17931" y="8949"/>
                  <a:pt x="23848" y="14128"/>
                </a:cubicBezTo>
                <a:cubicBezTo>
                  <a:pt x="29480" y="19057"/>
                  <a:pt x="35290" y="22486"/>
                  <a:pt x="41136" y="24296"/>
                </a:cubicBezTo>
                <a:cubicBezTo>
                  <a:pt x="45970" y="25796"/>
                  <a:pt x="49602" y="25796"/>
                  <a:pt x="51161" y="25796"/>
                </a:cubicBezTo>
                <a:cubicBezTo>
                  <a:pt x="52388" y="25796"/>
                  <a:pt x="53388" y="24796"/>
                  <a:pt x="53388" y="23569"/>
                </a:cubicBezTo>
                <a:cubicBezTo>
                  <a:pt x="53388" y="22331"/>
                  <a:pt x="52388" y="21331"/>
                  <a:pt x="51161" y="21331"/>
                </a:cubicBezTo>
                <a:cubicBezTo>
                  <a:pt x="48113" y="21331"/>
                  <a:pt x="38838" y="21331"/>
                  <a:pt x="26789" y="10770"/>
                </a:cubicBezTo>
                <a:cubicBezTo>
                  <a:pt x="15124" y="543"/>
                  <a:pt x="4615" y="0"/>
                  <a:pt x="253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5"/>
          <p:cNvSpPr/>
          <p:nvPr/>
        </p:nvSpPr>
        <p:spPr>
          <a:xfrm>
            <a:off x="6141078" y="2670169"/>
            <a:ext cx="1892604" cy="914468"/>
          </a:xfrm>
          <a:custGeom>
            <a:avLst/>
            <a:gdLst/>
            <a:ahLst/>
            <a:cxnLst/>
            <a:rect l="l" t="t" r="r" b="b"/>
            <a:pathLst>
              <a:path w="53388" h="25796" extrusionOk="0">
                <a:moveTo>
                  <a:pt x="50844" y="0"/>
                </a:moveTo>
                <a:cubicBezTo>
                  <a:pt x="48771" y="0"/>
                  <a:pt x="38252" y="543"/>
                  <a:pt x="26587" y="10770"/>
                </a:cubicBezTo>
                <a:cubicBezTo>
                  <a:pt x="23610" y="13390"/>
                  <a:pt x="14538" y="21331"/>
                  <a:pt x="2227" y="21331"/>
                </a:cubicBezTo>
                <a:cubicBezTo>
                  <a:pt x="988" y="21331"/>
                  <a:pt x="0" y="22331"/>
                  <a:pt x="0" y="23569"/>
                </a:cubicBezTo>
                <a:cubicBezTo>
                  <a:pt x="0" y="24796"/>
                  <a:pt x="988" y="25796"/>
                  <a:pt x="2227" y="25796"/>
                </a:cubicBezTo>
                <a:cubicBezTo>
                  <a:pt x="3786" y="25796"/>
                  <a:pt x="7418" y="25796"/>
                  <a:pt x="12252" y="24296"/>
                </a:cubicBezTo>
                <a:cubicBezTo>
                  <a:pt x="18098" y="22486"/>
                  <a:pt x="23908" y="19057"/>
                  <a:pt x="29528" y="14128"/>
                </a:cubicBezTo>
                <a:cubicBezTo>
                  <a:pt x="35445" y="8949"/>
                  <a:pt x="40970" y="6591"/>
                  <a:pt x="44565" y="5531"/>
                </a:cubicBezTo>
                <a:cubicBezTo>
                  <a:pt x="48005" y="4515"/>
                  <a:pt x="50381" y="4459"/>
                  <a:pt x="50900" y="4459"/>
                </a:cubicBezTo>
                <a:cubicBezTo>
                  <a:pt x="50965" y="4459"/>
                  <a:pt x="51001" y="4460"/>
                  <a:pt x="51007" y="4460"/>
                </a:cubicBezTo>
                <a:cubicBezTo>
                  <a:pt x="51043" y="4462"/>
                  <a:pt x="51079" y="4463"/>
                  <a:pt x="51115" y="4463"/>
                </a:cubicBezTo>
                <a:cubicBezTo>
                  <a:pt x="52294" y="4463"/>
                  <a:pt x="53270" y="3530"/>
                  <a:pt x="53328" y="2341"/>
                </a:cubicBezTo>
                <a:cubicBezTo>
                  <a:pt x="53388" y="1102"/>
                  <a:pt x="52435" y="55"/>
                  <a:pt x="51197" y="7"/>
                </a:cubicBezTo>
                <a:cubicBezTo>
                  <a:pt x="51156" y="5"/>
                  <a:pt x="51037" y="0"/>
                  <a:pt x="50844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5"/>
          <p:cNvSpPr/>
          <p:nvPr/>
        </p:nvSpPr>
        <p:spPr>
          <a:xfrm>
            <a:off x="4408466" y="2670169"/>
            <a:ext cx="1892604" cy="914468"/>
          </a:xfrm>
          <a:custGeom>
            <a:avLst/>
            <a:gdLst/>
            <a:ahLst/>
            <a:cxnLst/>
            <a:rect l="l" t="t" r="r" b="b"/>
            <a:pathLst>
              <a:path w="53388" h="25796" extrusionOk="0">
                <a:moveTo>
                  <a:pt x="2535" y="0"/>
                </a:moveTo>
                <a:cubicBezTo>
                  <a:pt x="2341" y="0"/>
                  <a:pt x="2220" y="5"/>
                  <a:pt x="2179" y="7"/>
                </a:cubicBezTo>
                <a:cubicBezTo>
                  <a:pt x="953" y="55"/>
                  <a:pt x="0" y="1102"/>
                  <a:pt x="48" y="2341"/>
                </a:cubicBezTo>
                <a:cubicBezTo>
                  <a:pt x="105" y="3530"/>
                  <a:pt x="1082" y="4463"/>
                  <a:pt x="2271" y="4463"/>
                </a:cubicBezTo>
                <a:cubicBezTo>
                  <a:pt x="2308" y="4463"/>
                  <a:pt x="2344" y="4462"/>
                  <a:pt x="2381" y="4460"/>
                </a:cubicBezTo>
                <a:cubicBezTo>
                  <a:pt x="2384" y="4460"/>
                  <a:pt x="2417" y="4459"/>
                  <a:pt x="2480" y="4459"/>
                </a:cubicBezTo>
                <a:cubicBezTo>
                  <a:pt x="2983" y="4459"/>
                  <a:pt x="5362" y="4515"/>
                  <a:pt x="8823" y="5531"/>
                </a:cubicBezTo>
                <a:cubicBezTo>
                  <a:pt x="12418" y="6591"/>
                  <a:pt x="17931" y="8949"/>
                  <a:pt x="23848" y="14128"/>
                </a:cubicBezTo>
                <a:cubicBezTo>
                  <a:pt x="29480" y="19057"/>
                  <a:pt x="35290" y="22486"/>
                  <a:pt x="41136" y="24296"/>
                </a:cubicBezTo>
                <a:cubicBezTo>
                  <a:pt x="45970" y="25796"/>
                  <a:pt x="49601" y="25796"/>
                  <a:pt x="51161" y="25796"/>
                </a:cubicBezTo>
                <a:cubicBezTo>
                  <a:pt x="52388" y="25796"/>
                  <a:pt x="53388" y="24796"/>
                  <a:pt x="53388" y="23569"/>
                </a:cubicBezTo>
                <a:cubicBezTo>
                  <a:pt x="53388" y="22331"/>
                  <a:pt x="52388" y="21331"/>
                  <a:pt x="51161" y="21331"/>
                </a:cubicBezTo>
                <a:cubicBezTo>
                  <a:pt x="48113" y="21331"/>
                  <a:pt x="38838" y="21331"/>
                  <a:pt x="26789" y="10770"/>
                </a:cubicBezTo>
                <a:cubicBezTo>
                  <a:pt x="15124" y="543"/>
                  <a:pt x="4615" y="0"/>
                  <a:pt x="253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5"/>
          <p:cNvSpPr/>
          <p:nvPr/>
        </p:nvSpPr>
        <p:spPr>
          <a:xfrm>
            <a:off x="2680037" y="2670169"/>
            <a:ext cx="1892640" cy="914468"/>
          </a:xfrm>
          <a:custGeom>
            <a:avLst/>
            <a:gdLst/>
            <a:ahLst/>
            <a:cxnLst/>
            <a:rect l="l" t="t" r="r" b="b"/>
            <a:pathLst>
              <a:path w="53389" h="25796" extrusionOk="0">
                <a:moveTo>
                  <a:pt x="50844" y="0"/>
                </a:moveTo>
                <a:cubicBezTo>
                  <a:pt x="48772" y="0"/>
                  <a:pt x="38253" y="543"/>
                  <a:pt x="26588" y="10770"/>
                </a:cubicBezTo>
                <a:cubicBezTo>
                  <a:pt x="23611" y="13390"/>
                  <a:pt x="14538" y="21331"/>
                  <a:pt x="2227" y="21331"/>
                </a:cubicBezTo>
                <a:cubicBezTo>
                  <a:pt x="989" y="21331"/>
                  <a:pt x="1" y="22331"/>
                  <a:pt x="1" y="23569"/>
                </a:cubicBezTo>
                <a:cubicBezTo>
                  <a:pt x="1" y="24796"/>
                  <a:pt x="989" y="25796"/>
                  <a:pt x="2227" y="25796"/>
                </a:cubicBezTo>
                <a:cubicBezTo>
                  <a:pt x="3787" y="25796"/>
                  <a:pt x="7419" y="25796"/>
                  <a:pt x="12252" y="24296"/>
                </a:cubicBezTo>
                <a:cubicBezTo>
                  <a:pt x="18098" y="22486"/>
                  <a:pt x="23909" y="19057"/>
                  <a:pt x="29528" y="14128"/>
                </a:cubicBezTo>
                <a:cubicBezTo>
                  <a:pt x="35446" y="8949"/>
                  <a:pt x="40970" y="6591"/>
                  <a:pt x="44566" y="5531"/>
                </a:cubicBezTo>
                <a:cubicBezTo>
                  <a:pt x="48006" y="4515"/>
                  <a:pt x="50382" y="4459"/>
                  <a:pt x="50901" y="4459"/>
                </a:cubicBezTo>
                <a:cubicBezTo>
                  <a:pt x="50966" y="4459"/>
                  <a:pt x="51002" y="4460"/>
                  <a:pt x="51007" y="4460"/>
                </a:cubicBezTo>
                <a:cubicBezTo>
                  <a:pt x="51044" y="4462"/>
                  <a:pt x="51080" y="4463"/>
                  <a:pt x="51116" y="4463"/>
                </a:cubicBezTo>
                <a:cubicBezTo>
                  <a:pt x="52294" y="4463"/>
                  <a:pt x="53271" y="3530"/>
                  <a:pt x="53329" y="2341"/>
                </a:cubicBezTo>
                <a:cubicBezTo>
                  <a:pt x="53389" y="1102"/>
                  <a:pt x="52436" y="55"/>
                  <a:pt x="51198" y="7"/>
                </a:cubicBezTo>
                <a:cubicBezTo>
                  <a:pt x="51157" y="5"/>
                  <a:pt x="51037" y="0"/>
                  <a:pt x="50844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"/>
          <p:cNvSpPr/>
          <p:nvPr/>
        </p:nvSpPr>
        <p:spPr>
          <a:xfrm>
            <a:off x="947001" y="2670169"/>
            <a:ext cx="1893065" cy="914468"/>
          </a:xfrm>
          <a:custGeom>
            <a:avLst/>
            <a:gdLst/>
            <a:ahLst/>
            <a:cxnLst/>
            <a:rect l="l" t="t" r="r" b="b"/>
            <a:pathLst>
              <a:path w="53401" h="25796" extrusionOk="0">
                <a:moveTo>
                  <a:pt x="2548" y="0"/>
                </a:moveTo>
                <a:cubicBezTo>
                  <a:pt x="2354" y="0"/>
                  <a:pt x="2233" y="5"/>
                  <a:pt x="2192" y="7"/>
                </a:cubicBezTo>
                <a:cubicBezTo>
                  <a:pt x="965" y="55"/>
                  <a:pt x="1" y="1102"/>
                  <a:pt x="60" y="2341"/>
                </a:cubicBezTo>
                <a:cubicBezTo>
                  <a:pt x="118" y="3530"/>
                  <a:pt x="1095" y="4463"/>
                  <a:pt x="2284" y="4463"/>
                </a:cubicBezTo>
                <a:cubicBezTo>
                  <a:pt x="2321" y="4463"/>
                  <a:pt x="2357" y="4462"/>
                  <a:pt x="2394" y="4460"/>
                </a:cubicBezTo>
                <a:cubicBezTo>
                  <a:pt x="2397" y="4460"/>
                  <a:pt x="2430" y="4459"/>
                  <a:pt x="2493" y="4459"/>
                </a:cubicBezTo>
                <a:cubicBezTo>
                  <a:pt x="2996" y="4459"/>
                  <a:pt x="5375" y="4515"/>
                  <a:pt x="8835" y="5531"/>
                </a:cubicBezTo>
                <a:cubicBezTo>
                  <a:pt x="12431" y="6591"/>
                  <a:pt x="17944" y="8949"/>
                  <a:pt x="23861" y="14128"/>
                </a:cubicBezTo>
                <a:cubicBezTo>
                  <a:pt x="29493" y="19057"/>
                  <a:pt x="35303" y="22486"/>
                  <a:pt x="41149" y="24296"/>
                </a:cubicBezTo>
                <a:cubicBezTo>
                  <a:pt x="45983" y="25796"/>
                  <a:pt x="49614" y="25796"/>
                  <a:pt x="51174" y="25796"/>
                </a:cubicBezTo>
                <a:cubicBezTo>
                  <a:pt x="52400" y="25796"/>
                  <a:pt x="53400" y="24796"/>
                  <a:pt x="53400" y="23569"/>
                </a:cubicBezTo>
                <a:cubicBezTo>
                  <a:pt x="53400" y="22331"/>
                  <a:pt x="52400" y="21331"/>
                  <a:pt x="51174" y="21331"/>
                </a:cubicBezTo>
                <a:cubicBezTo>
                  <a:pt x="48126" y="21331"/>
                  <a:pt x="38851" y="21331"/>
                  <a:pt x="26802" y="10770"/>
                </a:cubicBezTo>
                <a:cubicBezTo>
                  <a:pt x="15137" y="543"/>
                  <a:pt x="4628" y="0"/>
                  <a:pt x="2548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9" name="Google Shape;489;p25"/>
          <p:cNvGrpSpPr/>
          <p:nvPr/>
        </p:nvGrpSpPr>
        <p:grpSpPr>
          <a:xfrm>
            <a:off x="6169630" y="3345198"/>
            <a:ext cx="332689" cy="332695"/>
            <a:chOff x="4554915" y="2737498"/>
            <a:chExt cx="249517" cy="249521"/>
          </a:xfrm>
        </p:grpSpPr>
        <p:sp>
          <p:nvSpPr>
            <p:cNvPr id="490" name="Google Shape;490;p25"/>
            <p:cNvSpPr/>
            <p:nvPr/>
          </p:nvSpPr>
          <p:spPr>
            <a:xfrm>
              <a:off x="4554915" y="2737498"/>
              <a:ext cx="249517" cy="249521"/>
            </a:xfrm>
            <a:custGeom>
              <a:avLst/>
              <a:gdLst/>
              <a:ahLst/>
              <a:cxnLst/>
              <a:rect l="l" t="t" r="r" b="b"/>
              <a:pathLst>
                <a:path w="9192" h="9193" extrusionOk="0">
                  <a:moveTo>
                    <a:pt x="4596" y="1"/>
                  </a:moveTo>
                  <a:cubicBezTo>
                    <a:pt x="2060" y="1"/>
                    <a:pt x="0" y="2061"/>
                    <a:pt x="0" y="4597"/>
                  </a:cubicBezTo>
                  <a:cubicBezTo>
                    <a:pt x="0" y="7133"/>
                    <a:pt x="2060" y="9192"/>
                    <a:pt x="4596" y="9192"/>
                  </a:cubicBezTo>
                  <a:cubicBezTo>
                    <a:pt x="7132" y="9192"/>
                    <a:pt x="9192" y="7133"/>
                    <a:pt x="9192" y="4597"/>
                  </a:cubicBezTo>
                  <a:cubicBezTo>
                    <a:pt x="9192" y="2061"/>
                    <a:pt x="7132" y="1"/>
                    <a:pt x="4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4612759" y="2795341"/>
              <a:ext cx="133825" cy="133840"/>
            </a:xfrm>
            <a:custGeom>
              <a:avLst/>
              <a:gdLst/>
              <a:ahLst/>
              <a:cxnLst/>
              <a:rect l="l" t="t" r="r" b="b"/>
              <a:pathLst>
                <a:path w="4930" h="4931" extrusionOk="0">
                  <a:moveTo>
                    <a:pt x="2465" y="1"/>
                  </a:moveTo>
                  <a:cubicBezTo>
                    <a:pt x="1108" y="1"/>
                    <a:pt x="0" y="1108"/>
                    <a:pt x="0" y="2466"/>
                  </a:cubicBezTo>
                  <a:cubicBezTo>
                    <a:pt x="0" y="3823"/>
                    <a:pt x="1108" y="4930"/>
                    <a:pt x="2465" y="4930"/>
                  </a:cubicBezTo>
                  <a:cubicBezTo>
                    <a:pt x="3822" y="4930"/>
                    <a:pt x="4929" y="3823"/>
                    <a:pt x="4929" y="2466"/>
                  </a:cubicBezTo>
                  <a:cubicBezTo>
                    <a:pt x="4929" y="1108"/>
                    <a:pt x="3822" y="1"/>
                    <a:pt x="2465" y="1"/>
                  </a:cubicBezTo>
                  <a:close/>
                </a:path>
              </a:pathLst>
            </a:custGeom>
            <a:solidFill>
              <a:srgbClr val="C887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25"/>
          <p:cNvSpPr/>
          <p:nvPr/>
        </p:nvSpPr>
        <p:spPr>
          <a:xfrm>
            <a:off x="1011767" y="2770701"/>
            <a:ext cx="1077339" cy="487569"/>
          </a:xfrm>
          <a:custGeom>
            <a:avLst/>
            <a:gdLst/>
            <a:ahLst/>
            <a:cxnLst/>
            <a:rect l="l" t="t" r="r" b="b"/>
            <a:pathLst>
              <a:path w="50101" h="22479" extrusionOk="0">
                <a:moveTo>
                  <a:pt x="0" y="0"/>
                </a:moveTo>
                <a:cubicBezTo>
                  <a:pt x="18304" y="0"/>
                  <a:pt x="31797" y="22479"/>
                  <a:pt x="50101" y="22479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3" name="Google Shape;493;p25"/>
          <p:cNvGrpSpPr/>
          <p:nvPr/>
        </p:nvGrpSpPr>
        <p:grpSpPr>
          <a:xfrm>
            <a:off x="1852243" y="3141998"/>
            <a:ext cx="332291" cy="332695"/>
            <a:chOff x="1898364" y="2737498"/>
            <a:chExt cx="249218" cy="249521"/>
          </a:xfrm>
        </p:grpSpPr>
        <p:sp>
          <p:nvSpPr>
            <p:cNvPr id="494" name="Google Shape;494;p25"/>
            <p:cNvSpPr/>
            <p:nvPr/>
          </p:nvSpPr>
          <p:spPr>
            <a:xfrm>
              <a:off x="1898364" y="2737498"/>
              <a:ext cx="249218" cy="249521"/>
            </a:xfrm>
            <a:custGeom>
              <a:avLst/>
              <a:gdLst/>
              <a:ahLst/>
              <a:cxnLst/>
              <a:rect l="l" t="t" r="r" b="b"/>
              <a:pathLst>
                <a:path w="9181" h="9193" extrusionOk="0">
                  <a:moveTo>
                    <a:pt x="4585" y="1"/>
                  </a:moveTo>
                  <a:cubicBezTo>
                    <a:pt x="2049" y="1"/>
                    <a:pt x="1" y="2061"/>
                    <a:pt x="1" y="4597"/>
                  </a:cubicBezTo>
                  <a:cubicBezTo>
                    <a:pt x="1" y="7133"/>
                    <a:pt x="2049" y="9192"/>
                    <a:pt x="4585" y="9192"/>
                  </a:cubicBezTo>
                  <a:cubicBezTo>
                    <a:pt x="7121" y="9192"/>
                    <a:pt x="9180" y="7133"/>
                    <a:pt x="9180" y="4597"/>
                  </a:cubicBezTo>
                  <a:cubicBezTo>
                    <a:pt x="9180" y="2061"/>
                    <a:pt x="7121" y="1"/>
                    <a:pt x="4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1955908" y="2795341"/>
              <a:ext cx="133825" cy="133840"/>
            </a:xfrm>
            <a:custGeom>
              <a:avLst/>
              <a:gdLst/>
              <a:ahLst/>
              <a:cxnLst/>
              <a:rect l="l" t="t" r="r" b="b"/>
              <a:pathLst>
                <a:path w="4930" h="4931" extrusionOk="0">
                  <a:moveTo>
                    <a:pt x="2465" y="1"/>
                  </a:moveTo>
                  <a:cubicBezTo>
                    <a:pt x="1107" y="1"/>
                    <a:pt x="0" y="1108"/>
                    <a:pt x="0" y="2466"/>
                  </a:cubicBezTo>
                  <a:cubicBezTo>
                    <a:pt x="0" y="3823"/>
                    <a:pt x="1107" y="4930"/>
                    <a:pt x="2465" y="4930"/>
                  </a:cubicBezTo>
                  <a:cubicBezTo>
                    <a:pt x="3822" y="4930"/>
                    <a:pt x="4929" y="3823"/>
                    <a:pt x="4929" y="2466"/>
                  </a:cubicBezTo>
                  <a:cubicBezTo>
                    <a:pt x="4929" y="1108"/>
                    <a:pt x="3822" y="1"/>
                    <a:pt x="2465" y="1"/>
                  </a:cubicBezTo>
                  <a:close/>
                </a:path>
              </a:pathLst>
            </a:custGeom>
            <a:solidFill>
              <a:srgbClr val="C887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6" name="Google Shape;496;p25"/>
          <p:cNvSpPr/>
          <p:nvPr/>
        </p:nvSpPr>
        <p:spPr>
          <a:xfrm>
            <a:off x="4306033" y="2719934"/>
            <a:ext cx="1892600" cy="817092"/>
          </a:xfrm>
          <a:custGeom>
            <a:avLst/>
            <a:gdLst/>
            <a:ahLst/>
            <a:cxnLst/>
            <a:rect l="l" t="t" r="r" b="b"/>
            <a:pathLst>
              <a:path w="46101" h="22860" extrusionOk="0">
                <a:moveTo>
                  <a:pt x="0" y="0"/>
                </a:moveTo>
                <a:cubicBezTo>
                  <a:pt x="8322" y="0"/>
                  <a:pt x="15599" y="6421"/>
                  <a:pt x="22098" y="11620"/>
                </a:cubicBezTo>
                <a:cubicBezTo>
                  <a:pt x="28997" y="17139"/>
                  <a:pt x="37531" y="20712"/>
                  <a:pt x="46101" y="22860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5"/>
          <p:cNvSpPr/>
          <p:nvPr/>
        </p:nvSpPr>
        <p:spPr>
          <a:xfrm>
            <a:off x="8453967" y="2937933"/>
            <a:ext cx="1308019" cy="564435"/>
          </a:xfrm>
          <a:custGeom>
            <a:avLst/>
            <a:gdLst/>
            <a:ahLst/>
            <a:cxnLst/>
            <a:rect l="l" t="t" r="r" b="b"/>
            <a:pathLst>
              <a:path w="49149" h="21866" extrusionOk="0">
                <a:moveTo>
                  <a:pt x="0" y="298"/>
                </a:moveTo>
                <a:cubicBezTo>
                  <a:pt x="7253" y="-1511"/>
                  <a:pt x="13719" y="6570"/>
                  <a:pt x="19621" y="11157"/>
                </a:cubicBezTo>
                <a:cubicBezTo>
                  <a:pt x="27834" y="17541"/>
                  <a:pt x="39059" y="23782"/>
                  <a:pt x="49149" y="21253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5"/>
          <p:cNvSpPr txBox="1">
            <a:spLocks noGrp="1"/>
          </p:cNvSpPr>
          <p:nvPr>
            <p:ph type="title" idx="4294967295"/>
          </p:nvPr>
        </p:nvSpPr>
        <p:spPr>
          <a:xfrm>
            <a:off x="1098595" y="4038563"/>
            <a:ext cx="1828800" cy="244000"/>
          </a:xfrm>
          <a:prstGeom prst="rect">
            <a:avLst/>
          </a:prstGeom>
          <a:noFill/>
          <a:ln>
            <a:noFill/>
          </a:ln>
          <a:effectLst>
            <a:outerShdw dist="28575" dir="312000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</a:pPr>
            <a:r>
              <a:rPr lang="pt-BR" sz="1333"/>
              <a:t>Finalizar integração AmigoTech + Tray</a:t>
            </a:r>
            <a:endParaRPr sz="1333"/>
          </a:p>
        </p:txBody>
      </p:sp>
      <p:sp>
        <p:nvSpPr>
          <p:cNvPr id="499" name="Google Shape;499;p25"/>
          <p:cNvSpPr txBox="1">
            <a:spLocks noGrp="1"/>
          </p:cNvSpPr>
          <p:nvPr>
            <p:ph type="subTitle" idx="4294967295"/>
          </p:nvPr>
        </p:nvSpPr>
        <p:spPr>
          <a:xfrm>
            <a:off x="1318706" y="2268048"/>
            <a:ext cx="138858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121900" rIns="1463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rPr lang="pt-BR" sz="1333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Julho</a:t>
            </a: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rPr lang="pt-BR" sz="1333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(1</a:t>
            </a:r>
            <a:r>
              <a:rPr lang="pt-BR" sz="1333" b="0" i="0" u="none" strike="noStrike" cap="none">
                <a:solidFill>
                  <a:srgbClr val="001D35"/>
                </a:solidFill>
                <a:latin typeface="Arial"/>
                <a:ea typeface="Arial"/>
                <a:cs typeface="Arial"/>
                <a:sym typeface="Arial"/>
              </a:rPr>
              <a:t>ª quinzena)</a:t>
            </a:r>
            <a:endParaRPr sz="1333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0" name="Google Shape;500;p25"/>
          <p:cNvSpPr txBox="1">
            <a:spLocks noGrp="1"/>
          </p:cNvSpPr>
          <p:nvPr>
            <p:ph type="title" idx="4294967295"/>
          </p:nvPr>
        </p:nvSpPr>
        <p:spPr>
          <a:xfrm>
            <a:off x="3185184" y="3903825"/>
            <a:ext cx="1978600" cy="244000"/>
          </a:xfrm>
          <a:prstGeom prst="rect">
            <a:avLst/>
          </a:prstGeom>
          <a:noFill/>
          <a:ln>
            <a:noFill/>
          </a:ln>
          <a:effectLst>
            <a:outerShdw dist="28575" dir="312000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</a:pPr>
            <a:r>
              <a:rPr lang="pt-BR" sz="1333"/>
              <a:t>Publicação dos vídeos institucionais + lançamento de campanhas</a:t>
            </a:r>
            <a:endParaRPr sz="1333"/>
          </a:p>
        </p:txBody>
      </p:sp>
      <p:sp>
        <p:nvSpPr>
          <p:cNvPr id="501" name="Google Shape;501;p25"/>
          <p:cNvSpPr txBox="1">
            <a:spLocks noGrp="1"/>
          </p:cNvSpPr>
          <p:nvPr>
            <p:ph type="title" idx="4294967295"/>
          </p:nvPr>
        </p:nvSpPr>
        <p:spPr>
          <a:xfrm>
            <a:off x="7580363" y="3844081"/>
            <a:ext cx="1828800" cy="244000"/>
          </a:xfrm>
          <a:prstGeom prst="rect">
            <a:avLst/>
          </a:prstGeom>
          <a:noFill/>
          <a:ln>
            <a:noFill/>
          </a:ln>
          <a:effectLst>
            <a:outerShdw dist="28575" dir="312000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</a:pPr>
            <a:r>
              <a:rPr lang="pt-BR" sz="1333"/>
              <a:t>Ativação do e-commerce com SEO e conteúdo</a:t>
            </a:r>
            <a:endParaRPr sz="1333"/>
          </a:p>
        </p:txBody>
      </p:sp>
      <p:sp>
        <p:nvSpPr>
          <p:cNvPr id="502" name="Google Shape;502;p25"/>
          <p:cNvSpPr/>
          <p:nvPr/>
        </p:nvSpPr>
        <p:spPr>
          <a:xfrm>
            <a:off x="6424485" y="2764733"/>
            <a:ext cx="1915239" cy="749331"/>
          </a:xfrm>
          <a:custGeom>
            <a:avLst/>
            <a:gdLst/>
            <a:ahLst/>
            <a:cxnLst/>
            <a:rect l="l" t="t" r="r" b="b"/>
            <a:pathLst>
              <a:path w="58864" h="22627" extrusionOk="0">
                <a:moveTo>
                  <a:pt x="0" y="22627"/>
                </a:moveTo>
                <a:cubicBezTo>
                  <a:pt x="20417" y="18902"/>
                  <a:pt x="40843" y="-7955"/>
                  <a:pt x="58864" y="2339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5"/>
          <p:cNvSpPr txBox="1">
            <a:spLocks noGrp="1"/>
          </p:cNvSpPr>
          <p:nvPr>
            <p:ph type="title" idx="4294967295"/>
          </p:nvPr>
        </p:nvSpPr>
        <p:spPr>
          <a:xfrm>
            <a:off x="5306837" y="4282563"/>
            <a:ext cx="2042000" cy="244000"/>
          </a:xfrm>
          <a:prstGeom prst="rect">
            <a:avLst/>
          </a:prstGeom>
          <a:noFill/>
          <a:ln>
            <a:noFill/>
          </a:ln>
          <a:effectLst>
            <a:outerShdw dist="28575" dir="312000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</a:pPr>
            <a:r>
              <a:rPr lang="pt-BR" sz="1333"/>
              <a:t>Entrada das influenciadoras e automações no CRM</a:t>
            </a:r>
            <a:endParaRPr sz="1333"/>
          </a:p>
        </p:txBody>
      </p:sp>
      <p:grpSp>
        <p:nvGrpSpPr>
          <p:cNvPr id="504" name="Google Shape;504;p25"/>
          <p:cNvGrpSpPr/>
          <p:nvPr/>
        </p:nvGrpSpPr>
        <p:grpSpPr>
          <a:xfrm>
            <a:off x="8328424" y="2678489"/>
            <a:ext cx="332689" cy="332695"/>
            <a:chOff x="5884793" y="2161266"/>
            <a:chExt cx="249517" cy="249521"/>
          </a:xfrm>
        </p:grpSpPr>
        <p:sp>
          <p:nvSpPr>
            <p:cNvPr id="505" name="Google Shape;505;p25"/>
            <p:cNvSpPr/>
            <p:nvPr/>
          </p:nvSpPr>
          <p:spPr>
            <a:xfrm>
              <a:off x="5884793" y="2161266"/>
              <a:ext cx="249517" cy="249521"/>
            </a:xfrm>
            <a:custGeom>
              <a:avLst/>
              <a:gdLst/>
              <a:ahLst/>
              <a:cxnLst/>
              <a:rect l="l" t="t" r="r" b="b"/>
              <a:pathLst>
                <a:path w="9192" h="9193" extrusionOk="0">
                  <a:moveTo>
                    <a:pt x="4596" y="1"/>
                  </a:moveTo>
                  <a:cubicBezTo>
                    <a:pt x="2060" y="1"/>
                    <a:pt x="0" y="2061"/>
                    <a:pt x="0" y="4597"/>
                  </a:cubicBezTo>
                  <a:cubicBezTo>
                    <a:pt x="0" y="7133"/>
                    <a:pt x="2060" y="9193"/>
                    <a:pt x="4596" y="9193"/>
                  </a:cubicBezTo>
                  <a:cubicBezTo>
                    <a:pt x="7132" y="9193"/>
                    <a:pt x="9192" y="7133"/>
                    <a:pt x="9192" y="4597"/>
                  </a:cubicBezTo>
                  <a:cubicBezTo>
                    <a:pt x="9192" y="2061"/>
                    <a:pt x="7132" y="1"/>
                    <a:pt x="4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5942636" y="2219136"/>
              <a:ext cx="133825" cy="133813"/>
            </a:xfrm>
            <a:custGeom>
              <a:avLst/>
              <a:gdLst/>
              <a:ahLst/>
              <a:cxnLst/>
              <a:rect l="l" t="t" r="r" b="b"/>
              <a:pathLst>
                <a:path w="4930" h="4930" extrusionOk="0">
                  <a:moveTo>
                    <a:pt x="2465" y="0"/>
                  </a:moveTo>
                  <a:cubicBezTo>
                    <a:pt x="1108" y="0"/>
                    <a:pt x="1" y="1107"/>
                    <a:pt x="1" y="2465"/>
                  </a:cubicBezTo>
                  <a:cubicBezTo>
                    <a:pt x="1" y="3822"/>
                    <a:pt x="1108" y="4929"/>
                    <a:pt x="2465" y="4929"/>
                  </a:cubicBezTo>
                  <a:cubicBezTo>
                    <a:pt x="3822" y="4929"/>
                    <a:pt x="4930" y="3822"/>
                    <a:pt x="4930" y="2465"/>
                  </a:cubicBezTo>
                  <a:cubicBezTo>
                    <a:pt x="4930" y="1107"/>
                    <a:pt x="3822" y="0"/>
                    <a:pt x="2465" y="0"/>
                  </a:cubicBezTo>
                  <a:close/>
                </a:path>
              </a:pathLst>
            </a:custGeom>
            <a:solidFill>
              <a:srgbClr val="C887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7" name="Google Shape;507;p25"/>
          <p:cNvSpPr/>
          <p:nvPr/>
        </p:nvSpPr>
        <p:spPr>
          <a:xfrm>
            <a:off x="2142433" y="2796767"/>
            <a:ext cx="1979259" cy="677967"/>
          </a:xfrm>
          <a:custGeom>
            <a:avLst/>
            <a:gdLst/>
            <a:ahLst/>
            <a:cxnLst/>
            <a:rect l="l" t="t" r="r" b="b"/>
            <a:pathLst>
              <a:path w="57531" h="19121" extrusionOk="0">
                <a:moveTo>
                  <a:pt x="0" y="16573"/>
                </a:moveTo>
                <a:cubicBezTo>
                  <a:pt x="18528" y="23988"/>
                  <a:pt x="43407" y="14099"/>
                  <a:pt x="57531" y="0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25"/>
          <p:cNvGrpSpPr/>
          <p:nvPr/>
        </p:nvGrpSpPr>
        <p:grpSpPr>
          <a:xfrm>
            <a:off x="4011036" y="2602289"/>
            <a:ext cx="332291" cy="332695"/>
            <a:chOff x="3225337" y="2161266"/>
            <a:chExt cx="249218" cy="249521"/>
          </a:xfrm>
        </p:grpSpPr>
        <p:sp>
          <p:nvSpPr>
            <p:cNvPr id="509" name="Google Shape;509;p25"/>
            <p:cNvSpPr/>
            <p:nvPr/>
          </p:nvSpPr>
          <p:spPr>
            <a:xfrm>
              <a:off x="3225337" y="2161266"/>
              <a:ext cx="249218" cy="249521"/>
            </a:xfrm>
            <a:custGeom>
              <a:avLst/>
              <a:gdLst/>
              <a:ahLst/>
              <a:cxnLst/>
              <a:rect l="l" t="t" r="r" b="b"/>
              <a:pathLst>
                <a:path w="9181" h="9193" extrusionOk="0">
                  <a:moveTo>
                    <a:pt x="4585" y="1"/>
                  </a:moveTo>
                  <a:cubicBezTo>
                    <a:pt x="2049" y="1"/>
                    <a:pt x="1" y="2061"/>
                    <a:pt x="1" y="4597"/>
                  </a:cubicBezTo>
                  <a:cubicBezTo>
                    <a:pt x="1" y="7133"/>
                    <a:pt x="2049" y="9193"/>
                    <a:pt x="4585" y="9193"/>
                  </a:cubicBezTo>
                  <a:cubicBezTo>
                    <a:pt x="7121" y="9193"/>
                    <a:pt x="9180" y="7133"/>
                    <a:pt x="9180" y="4597"/>
                  </a:cubicBezTo>
                  <a:cubicBezTo>
                    <a:pt x="9180" y="2061"/>
                    <a:pt x="7121" y="1"/>
                    <a:pt x="4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3283033" y="2219107"/>
              <a:ext cx="133825" cy="133840"/>
            </a:xfrm>
            <a:custGeom>
              <a:avLst/>
              <a:gdLst/>
              <a:ahLst/>
              <a:cxnLst/>
              <a:rect l="l" t="t" r="r" b="b"/>
              <a:pathLst>
                <a:path w="4930" h="4931" extrusionOk="0">
                  <a:moveTo>
                    <a:pt x="2465" y="1"/>
                  </a:moveTo>
                  <a:cubicBezTo>
                    <a:pt x="1107" y="1"/>
                    <a:pt x="0" y="1108"/>
                    <a:pt x="0" y="2466"/>
                  </a:cubicBezTo>
                  <a:cubicBezTo>
                    <a:pt x="0" y="3823"/>
                    <a:pt x="1107" y="4930"/>
                    <a:pt x="2465" y="4930"/>
                  </a:cubicBezTo>
                  <a:cubicBezTo>
                    <a:pt x="3822" y="4930"/>
                    <a:pt x="4929" y="3823"/>
                    <a:pt x="4929" y="2466"/>
                  </a:cubicBezTo>
                  <a:cubicBezTo>
                    <a:pt x="4929" y="1108"/>
                    <a:pt x="3822" y="1"/>
                    <a:pt x="2465" y="1"/>
                  </a:cubicBezTo>
                  <a:close/>
                </a:path>
              </a:pathLst>
            </a:custGeom>
            <a:solidFill>
              <a:srgbClr val="C887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1" name="Google Shape;511;p25"/>
          <p:cNvSpPr txBox="1"/>
          <p:nvPr/>
        </p:nvSpPr>
        <p:spPr>
          <a:xfrm>
            <a:off x="3480194" y="1863379"/>
            <a:ext cx="138858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121900" rIns="1463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1E33"/>
              </a:buClr>
              <a:buSzPts val="1800"/>
              <a:buFont typeface="Open Sans"/>
              <a:buNone/>
            </a:pPr>
            <a:r>
              <a:rPr lang="pt-BR" sz="1333" b="0" i="0" u="none" strike="noStrike" cap="none">
                <a:solidFill>
                  <a:srgbClr val="211E33"/>
                </a:solidFill>
                <a:latin typeface="Open Sans"/>
                <a:ea typeface="Open Sans"/>
                <a:cs typeface="Open Sans"/>
                <a:sym typeface="Open Sans"/>
              </a:rPr>
              <a:t>Julho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1E33"/>
              </a:buClr>
              <a:buSzPts val="1800"/>
              <a:buFont typeface="Open Sans"/>
              <a:buNone/>
            </a:pPr>
            <a:r>
              <a:rPr lang="pt-BR" sz="1333" b="0" i="0" u="none" strike="noStrike" cap="none">
                <a:solidFill>
                  <a:srgbClr val="211E33"/>
                </a:solidFill>
                <a:latin typeface="Open Sans"/>
                <a:ea typeface="Open Sans"/>
                <a:cs typeface="Open Sans"/>
                <a:sym typeface="Open Sans"/>
              </a:rPr>
              <a:t>(2</a:t>
            </a:r>
            <a:r>
              <a:rPr lang="pt-BR" sz="1333" b="0" i="0" u="none" strike="noStrike" cap="none">
                <a:solidFill>
                  <a:srgbClr val="001D35"/>
                </a:solidFill>
                <a:latin typeface="Arial"/>
                <a:ea typeface="Arial"/>
                <a:cs typeface="Arial"/>
                <a:sym typeface="Arial"/>
              </a:rPr>
              <a:t>ª quinzena)</a:t>
            </a:r>
            <a:endParaRPr sz="1333" b="0" i="0" u="none" strike="noStrike" cap="none">
              <a:solidFill>
                <a:srgbClr val="211E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2" name="Google Shape;512;p25"/>
          <p:cNvSpPr txBox="1"/>
          <p:nvPr/>
        </p:nvSpPr>
        <p:spPr>
          <a:xfrm>
            <a:off x="5633549" y="2544965"/>
            <a:ext cx="138858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121900" rIns="1463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1E33"/>
              </a:buClr>
              <a:buSzPts val="1800"/>
              <a:buFont typeface="Open Sans"/>
              <a:buNone/>
            </a:pPr>
            <a:r>
              <a:rPr lang="pt-BR" sz="1333" b="0" i="0" u="none" strike="noStrike" cap="none">
                <a:solidFill>
                  <a:srgbClr val="211E33"/>
                </a:solidFill>
                <a:latin typeface="Open Sans"/>
                <a:ea typeface="Open Sans"/>
                <a:cs typeface="Open Sans"/>
                <a:sym typeface="Open Sans"/>
              </a:rPr>
              <a:t>Agosto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1E33"/>
              </a:buClr>
              <a:buSzPts val="1800"/>
              <a:buFont typeface="Open Sans"/>
              <a:buNone/>
            </a:pPr>
            <a:r>
              <a:rPr lang="pt-BR" sz="1333" b="0" i="0" u="none" strike="noStrike" cap="none">
                <a:solidFill>
                  <a:srgbClr val="211E33"/>
                </a:solidFill>
                <a:latin typeface="Open Sans"/>
                <a:ea typeface="Open Sans"/>
                <a:cs typeface="Open Sans"/>
                <a:sym typeface="Open Sans"/>
              </a:rPr>
              <a:t>(1</a:t>
            </a:r>
            <a:r>
              <a:rPr lang="pt-BR" sz="1333" b="0" i="0" u="none" strike="noStrike" cap="none">
                <a:solidFill>
                  <a:srgbClr val="001D35"/>
                </a:solidFill>
                <a:latin typeface="Arial"/>
                <a:ea typeface="Arial"/>
                <a:cs typeface="Arial"/>
                <a:sym typeface="Arial"/>
              </a:rPr>
              <a:t>ª quinzena)</a:t>
            </a:r>
            <a:endParaRPr sz="1333" b="0" i="0" u="none" strike="noStrike" cap="none">
              <a:solidFill>
                <a:srgbClr val="211E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Google Shape;513;p25"/>
          <p:cNvSpPr txBox="1"/>
          <p:nvPr/>
        </p:nvSpPr>
        <p:spPr>
          <a:xfrm>
            <a:off x="7759677" y="2018097"/>
            <a:ext cx="138858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121900" rIns="1463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1E33"/>
              </a:buClr>
              <a:buSzPts val="1800"/>
              <a:buFont typeface="Open Sans"/>
              <a:buNone/>
            </a:pPr>
            <a:r>
              <a:rPr lang="pt-BR" sz="1333" b="0" i="0" u="none" strike="noStrike" cap="none">
                <a:solidFill>
                  <a:srgbClr val="211E33"/>
                </a:solidFill>
                <a:latin typeface="Open Sans"/>
                <a:ea typeface="Open Sans"/>
                <a:cs typeface="Open Sans"/>
                <a:sym typeface="Open Sans"/>
              </a:rPr>
              <a:t>Agosto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1E33"/>
              </a:buClr>
              <a:buSzPts val="1800"/>
              <a:buFont typeface="Open Sans"/>
              <a:buNone/>
            </a:pPr>
            <a:r>
              <a:rPr lang="pt-BR" sz="1333" b="0" i="0" u="none" strike="noStrike" cap="none">
                <a:solidFill>
                  <a:srgbClr val="211E33"/>
                </a:solidFill>
                <a:latin typeface="Open Sans"/>
                <a:ea typeface="Open Sans"/>
                <a:cs typeface="Open Sans"/>
                <a:sym typeface="Open Sans"/>
              </a:rPr>
              <a:t>(2</a:t>
            </a:r>
            <a:r>
              <a:rPr lang="pt-BR" sz="1333" b="0" i="0" u="none" strike="noStrike" cap="none">
                <a:solidFill>
                  <a:srgbClr val="001D35"/>
                </a:solidFill>
                <a:latin typeface="Arial"/>
                <a:ea typeface="Arial"/>
                <a:cs typeface="Arial"/>
                <a:sym typeface="Arial"/>
              </a:rPr>
              <a:t>ª quinzena)</a:t>
            </a:r>
            <a:endParaRPr sz="1333" b="0" i="0" u="none" strike="noStrike" cap="none">
              <a:solidFill>
                <a:srgbClr val="211E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14" name="Google Shape;514;p25"/>
          <p:cNvCxnSpPr/>
          <p:nvPr/>
        </p:nvCxnSpPr>
        <p:spPr>
          <a:xfrm rot="10800000">
            <a:off x="1531067" y="5666783"/>
            <a:ext cx="7748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5" name="Google Shape;515;p25"/>
          <p:cNvSpPr txBox="1"/>
          <p:nvPr/>
        </p:nvSpPr>
        <p:spPr>
          <a:xfrm>
            <a:off x="1620521" y="5923520"/>
            <a:ext cx="7527735" cy="244000"/>
          </a:xfrm>
          <a:prstGeom prst="rect">
            <a:avLst/>
          </a:prstGeom>
          <a:noFill/>
          <a:ln>
            <a:noFill/>
          </a:ln>
          <a:effectLst>
            <a:outerShdw dist="28575" dir="312000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1E33"/>
              </a:buClr>
              <a:buSzPts val="2800"/>
              <a:buFont typeface="Krona One"/>
              <a:buNone/>
            </a:pPr>
            <a:r>
              <a:rPr lang="pt-BR" sz="1333" b="1" i="0" u="none" strike="noStrike" cap="none">
                <a:solidFill>
                  <a:srgbClr val="211E33"/>
                </a:solidFill>
                <a:latin typeface="Krona One"/>
                <a:ea typeface="Krona One"/>
                <a:cs typeface="Krona One"/>
                <a:sym typeface="Krona One"/>
              </a:rPr>
              <a:t>Avaliação de resultados + Ajustes de campanha e branding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"/>
          <p:cNvSpPr txBox="1"/>
          <p:nvPr/>
        </p:nvSpPr>
        <p:spPr>
          <a:xfrm>
            <a:off x="4469494" y="5224489"/>
            <a:ext cx="138858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121900" rIns="1463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1E33"/>
              </a:buClr>
              <a:buSzPts val="1800"/>
              <a:buFont typeface="Open Sans"/>
              <a:buNone/>
            </a:pPr>
            <a:r>
              <a:rPr lang="pt-BR" sz="1333" b="0" i="0" u="none" strike="noStrike" cap="none">
                <a:solidFill>
                  <a:srgbClr val="211E33"/>
                </a:solidFill>
                <a:latin typeface="Open Sans"/>
                <a:ea typeface="Open Sans"/>
                <a:cs typeface="Open Sans"/>
                <a:sym typeface="Open Sans"/>
              </a:rPr>
              <a:t>Mensalmente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p25" descr="Logotipo, Ícone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530" y="164603"/>
            <a:ext cx="725855" cy="72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91938" y="6288116"/>
            <a:ext cx="438153" cy="2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6"/>
          <p:cNvSpPr txBox="1">
            <a:spLocks noGrp="1"/>
          </p:cNvSpPr>
          <p:nvPr>
            <p:ph type="body" idx="2"/>
          </p:nvPr>
        </p:nvSpPr>
        <p:spPr>
          <a:xfrm>
            <a:off x="783681" y="1296361"/>
            <a:ext cx="7156551" cy="99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</a:pPr>
            <a:r>
              <a:rPr lang="pt-BR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plano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endParaRPr sz="8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6"/>
          <p:cNvSpPr txBox="1">
            <a:spLocks noGrp="1"/>
          </p:cNvSpPr>
          <p:nvPr>
            <p:ph type="body" idx="1"/>
          </p:nvPr>
        </p:nvSpPr>
        <p:spPr>
          <a:xfrm>
            <a:off x="783681" y="4554640"/>
            <a:ext cx="7156551" cy="99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</a:pPr>
            <a:r>
              <a:rPr lang="pt-BR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executivo</a:t>
            </a:r>
            <a:endParaRPr/>
          </a:p>
        </p:txBody>
      </p:sp>
      <p:sp>
        <p:nvSpPr>
          <p:cNvPr id="526" name="Google Shape;526;p26"/>
          <p:cNvSpPr txBox="1">
            <a:spLocks noGrp="1"/>
          </p:cNvSpPr>
          <p:nvPr>
            <p:ph type="title"/>
          </p:nvPr>
        </p:nvSpPr>
        <p:spPr>
          <a:xfrm>
            <a:off x="783681" y="2404268"/>
            <a:ext cx="7217511" cy="204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pt-BR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Plano executivo</a:t>
            </a:r>
            <a:endParaRPr/>
          </a:p>
        </p:txBody>
      </p:sp>
      <p:sp>
        <p:nvSpPr>
          <p:cNvPr id="527" name="Google Shape;527;p26"/>
          <p:cNvSpPr>
            <a:spLocks noGrp="1"/>
          </p:cNvSpPr>
          <p:nvPr>
            <p:ph type="pic" idx="3"/>
          </p:nvPr>
        </p:nvSpPr>
        <p:spPr>
          <a:xfrm>
            <a:off x="6078452" y="1"/>
            <a:ext cx="5329866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8"/>
          <p:cNvSpPr txBox="1"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500"/>
              <a:buFont typeface="Arial"/>
              <a:buNone/>
            </a:pPr>
            <a:r>
              <a:rPr lang="pt-BR" sz="55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Avançar</a:t>
            </a:r>
            <a:endParaRPr/>
          </a:p>
        </p:txBody>
      </p:sp>
      <p:sp>
        <p:nvSpPr>
          <p:cNvPr id="534" name="Google Shape;534;p28"/>
          <p:cNvSpPr txBox="1">
            <a:spLocks noGrp="1"/>
          </p:cNvSpPr>
          <p:nvPr>
            <p:ph type="body" idx="1"/>
          </p:nvPr>
        </p:nvSpPr>
        <p:spPr>
          <a:xfrm>
            <a:off x="622336" y="2195513"/>
            <a:ext cx="1743075" cy="388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30000"/>
              <a:buFont typeface="Arial"/>
              <a:buNone/>
            </a:pPr>
            <a:r>
              <a:rPr lang="pt-BR" sz="30000" b="0" i="0" u="none" strike="noStrike" cap="none">
                <a:solidFill>
                  <a:srgbClr val="C1654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35" name="Google Shape;535;p28"/>
          <p:cNvSpPr txBox="1">
            <a:spLocks noGrp="1"/>
          </p:cNvSpPr>
          <p:nvPr>
            <p:ph type="body" idx="2"/>
          </p:nvPr>
        </p:nvSpPr>
        <p:spPr>
          <a:xfrm>
            <a:off x="1555389" y="2703910"/>
            <a:ext cx="1743062" cy="2503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Gerenciamento de negócios</a:t>
            </a:r>
            <a:br>
              <a:rPr lang="pt-BR" sz="12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pt-BR" sz="12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dimensionamento da oportunidade</a:t>
            </a:r>
            <a:endParaRPr sz="1200" b="0" i="0" u="none" strike="noStrike" cap="none">
              <a:solidFill>
                <a:srgbClr val="C1654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6" name="Google Shape;536;p28"/>
          <p:cNvSpPr txBox="1">
            <a:spLocks noGrp="1"/>
          </p:cNvSpPr>
          <p:nvPr>
            <p:ph type="body" idx="3"/>
          </p:nvPr>
        </p:nvSpPr>
        <p:spPr>
          <a:xfrm>
            <a:off x="3820511" y="2196231"/>
            <a:ext cx="1743075" cy="388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30000"/>
              <a:buFont typeface="Arial"/>
              <a:buNone/>
            </a:pPr>
            <a:r>
              <a:rPr lang="pt-BR" sz="30000" b="0" i="0" u="none" strike="noStrike" cap="none">
                <a:solidFill>
                  <a:srgbClr val="C1654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537" name="Google Shape;537;p28"/>
          <p:cNvSpPr txBox="1">
            <a:spLocks noGrp="1"/>
          </p:cNvSpPr>
          <p:nvPr>
            <p:ph type="body" idx="4"/>
          </p:nvPr>
        </p:nvSpPr>
        <p:spPr>
          <a:xfrm>
            <a:off x="5830848" y="2703910"/>
            <a:ext cx="1743062" cy="2503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Posicionamento do produto</a:t>
            </a:r>
            <a:br>
              <a:rPr lang="pt-BR" sz="12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pt-BR" sz="12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teste de usuário no mercado</a:t>
            </a:r>
            <a:endParaRPr sz="1200" b="0" i="0" u="none" strike="noStrike" cap="none">
              <a:solidFill>
                <a:srgbClr val="C1654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8" name="Google Shape;538;p28"/>
          <p:cNvSpPr txBox="1">
            <a:spLocks noGrp="1"/>
          </p:cNvSpPr>
          <p:nvPr>
            <p:ph type="body" idx="5"/>
          </p:nvPr>
        </p:nvSpPr>
        <p:spPr>
          <a:xfrm>
            <a:off x="7732902" y="2196231"/>
            <a:ext cx="1743075" cy="388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30000"/>
              <a:buFont typeface="Arial"/>
              <a:buNone/>
            </a:pPr>
            <a:r>
              <a:rPr lang="pt-BR" sz="30000" b="0" i="0" u="none" strike="noStrike" cap="none">
                <a:solidFill>
                  <a:srgbClr val="C1654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539" name="Google Shape;539;p28"/>
          <p:cNvSpPr txBox="1">
            <a:spLocks noGrp="1"/>
          </p:cNvSpPr>
          <p:nvPr>
            <p:ph type="body" idx="6"/>
          </p:nvPr>
        </p:nvSpPr>
        <p:spPr>
          <a:xfrm>
            <a:off x="9810474" y="2703910"/>
            <a:ext cx="1743062" cy="2503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Alcance da mídia</a:t>
            </a:r>
            <a:br>
              <a:rPr lang="pt-BR" sz="12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pt-BR" sz="12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otimização de clientes potenciais</a:t>
            </a:r>
            <a:endParaRPr sz="1200" b="0" i="0" u="none" strike="noStrike" cap="none">
              <a:solidFill>
                <a:srgbClr val="C1654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0" name="Google Shape;540;p28"/>
          <p:cNvSpPr txBox="1">
            <a:spLocks noGrp="1"/>
          </p:cNvSpPr>
          <p:nvPr>
            <p:ph type="ftr" idx="11"/>
          </p:nvPr>
        </p:nvSpPr>
        <p:spPr>
          <a:xfrm>
            <a:off x="63846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00" b="0" i="0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rPr>
              <a:t>Título da apresentação</a:t>
            </a:r>
            <a:endParaRPr sz="1200" b="0" i="0">
              <a:solidFill>
                <a:srgbClr val="D3B0A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1" name="Google Shape;541;p28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"/>
          <p:cNvSpPr txBox="1">
            <a:spLocks noGrp="1"/>
          </p:cNvSpPr>
          <p:nvPr>
            <p:ph type="body" idx="1"/>
          </p:nvPr>
        </p:nvSpPr>
        <p:spPr>
          <a:xfrm>
            <a:off x="783675" y="4554655"/>
            <a:ext cx="71565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</a:pPr>
            <a:r>
              <a:rPr lang="pt-BR"/>
              <a:t>OBRIGADA</a:t>
            </a:r>
            <a:endParaRPr/>
          </a:p>
        </p:txBody>
      </p:sp>
      <p:pic>
        <p:nvPicPr>
          <p:cNvPr id="548" name="Google Shape;548;p1" descr="Imagem em preto e branco&#10;&#10;O conteúdo gerado por IA pode estar incorreto.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b="14112"/>
          <a:stretch/>
        </p:blipFill>
        <p:spPr>
          <a:xfrm>
            <a:off x="6078452" y="1"/>
            <a:ext cx="532986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"/>
          <p:cNvSpPr txBox="1">
            <a:spLocks noGrp="1"/>
          </p:cNvSpPr>
          <p:nvPr>
            <p:ph type="title"/>
          </p:nvPr>
        </p:nvSpPr>
        <p:spPr>
          <a:xfrm>
            <a:off x="783675" y="1298150"/>
            <a:ext cx="37257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pt-BR" sz="4400">
                <a:latin typeface="Avenir"/>
                <a:ea typeface="Avenir"/>
                <a:cs typeface="Avenir"/>
                <a:sym typeface="Avenir"/>
              </a:rPr>
              <a:t>Você merece Olibano </a:t>
            </a:r>
            <a:endParaRPr sz="4400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pt-BR" sz="4400">
                <a:latin typeface="Avenir"/>
                <a:ea typeface="Avenir"/>
                <a:cs typeface="Avenir"/>
                <a:sym typeface="Avenir"/>
              </a:rPr>
              <a:t>Uma imersão em você</a:t>
            </a:r>
            <a:endParaRPr sz="440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pt-BR" sz="4400"/>
              <a:t> </a:t>
            </a:r>
            <a:endParaRPr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198" name="Google Shape;198;p3"/>
          <p:cNvSpPr txBox="1"/>
          <p:nvPr/>
        </p:nvSpPr>
        <p:spPr>
          <a:xfrm>
            <a:off x="255300" y="330576"/>
            <a:ext cx="6219300" cy="29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C8C5F"/>
              </a:buClr>
              <a:buSzPts val="2400"/>
              <a:buFont typeface="Arial"/>
              <a:buNone/>
            </a:pPr>
            <a:r>
              <a:rPr lang="pt-BR" sz="2400" b="1" i="0" u="sng" strike="noStrike" cap="none">
                <a:solidFill>
                  <a:srgbClr val="7C8C5F"/>
                </a:solidFill>
                <a:latin typeface="Avenir"/>
                <a:ea typeface="Avenir"/>
                <a:cs typeface="Avenir"/>
                <a:sym typeface="Avenir"/>
              </a:rPr>
              <a:t>Missão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8C5F"/>
              </a:buClr>
              <a:buSzPts val="2400"/>
              <a:buFont typeface="Arial"/>
              <a:buNone/>
            </a:pPr>
            <a:r>
              <a:rPr lang="pt-BR" sz="2400" b="1" i="1" u="none" strike="noStrike" cap="none">
                <a:solidFill>
                  <a:srgbClr val="7C8C5F"/>
                </a:solidFill>
                <a:latin typeface="Avenir"/>
                <a:ea typeface="Avenir"/>
                <a:cs typeface="Avenir"/>
                <a:sym typeface="Avenir"/>
              </a:rPr>
              <a:t>“Promover o bem-estar integral por meio de uma experiência sensorial inovadora, conectando corpo, mente e espírito para despertar o autoconhecimento, reduzir o estresse e cultivar a saúde integral, com práticas baseadas em ciência, espiritualidade e excelência.”</a:t>
            </a:r>
            <a:endParaRPr sz="2400" b="1" i="0" u="none" strike="noStrike" cap="none">
              <a:solidFill>
                <a:srgbClr val="7C8C5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99" name="Google Shape;199;p3" descr="Logotipo, Ícone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4592" y="666374"/>
            <a:ext cx="5525251" cy="55252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"/>
          <p:cNvSpPr txBox="1">
            <a:spLocks noGrp="1"/>
          </p:cNvSpPr>
          <p:nvPr>
            <p:ph type="body" idx="1"/>
          </p:nvPr>
        </p:nvSpPr>
        <p:spPr>
          <a:xfrm>
            <a:off x="180350" y="3248674"/>
            <a:ext cx="6294300" cy="3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C8C5F"/>
              </a:buClr>
              <a:buSzPts val="1800"/>
              <a:buNone/>
            </a:pPr>
            <a:r>
              <a:rPr lang="pt-BR" sz="2000" u="sng">
                <a:solidFill>
                  <a:srgbClr val="274E13"/>
                </a:solidFill>
              </a:rPr>
              <a:t>Visão Estratégica</a:t>
            </a:r>
            <a:endParaRPr sz="1800">
              <a:solidFill>
                <a:srgbClr val="274E13"/>
              </a:solidFill>
            </a:endParaRPr>
          </a:p>
          <a:p>
            <a:pPr marL="285750" lvl="0" indent="-28575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C8C5F"/>
              </a:buClr>
              <a:buSzPts val="1800"/>
              <a:buNone/>
            </a:pPr>
            <a:r>
              <a:rPr lang="pt-BR" sz="2000" b="0" i="1">
                <a:solidFill>
                  <a:srgbClr val="274E13"/>
                </a:solidFill>
              </a:rPr>
              <a:t>“Ser </a:t>
            </a:r>
            <a:r>
              <a:rPr lang="pt-BR" sz="2000" i="1">
                <a:solidFill>
                  <a:srgbClr val="274E13"/>
                </a:solidFill>
              </a:rPr>
              <a:t>globalmente reconhecido como o maior e mais inovador centro de práticas integrativas do hemisfério ocidental nos próximos 5 anos,</a:t>
            </a:r>
            <a:r>
              <a:rPr lang="pt-BR" sz="2000" b="0" i="1">
                <a:solidFill>
                  <a:srgbClr val="274E13"/>
                </a:solidFill>
              </a:rPr>
              <a:t> liderando a transformação do bem-estar mental e físico com processos sustentáveis, lucrativos e com impacto real na vida das pessoas. Construir uma comunidade fiel e engajada que sustenta O Olíbano por meio de recorrência, parcerias e expansão geográfica.”</a:t>
            </a:r>
            <a:endParaRPr sz="20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"/>
          <p:cNvSpPr txBox="1">
            <a:spLocks noGrp="1"/>
          </p:cNvSpPr>
          <p:nvPr>
            <p:ph type="title"/>
          </p:nvPr>
        </p:nvSpPr>
        <p:spPr>
          <a:xfrm>
            <a:off x="638450" y="352700"/>
            <a:ext cx="109152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500"/>
              <a:buFont typeface="Arial"/>
              <a:buNone/>
            </a:pPr>
            <a:r>
              <a:rPr lang="pt-BR"/>
              <a:t>Nosso Valores</a:t>
            </a:r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body" idx="3"/>
          </p:nvPr>
        </p:nvSpPr>
        <p:spPr>
          <a:xfrm>
            <a:off x="254725" y="1273625"/>
            <a:ext cx="2909700" cy="797100"/>
          </a:xfrm>
          <a:prstGeom prst="rect">
            <a:avLst/>
          </a:prstGeom>
          <a:solidFill>
            <a:srgbClr val="E4E8DE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</a:pPr>
            <a:r>
              <a:rPr lang="pt-BR" sz="1900" b="1"/>
              <a:t>Autoconhecimento:</a:t>
            </a:r>
            <a:endParaRPr sz="1900" b="1"/>
          </a:p>
        </p:txBody>
      </p:sp>
      <p:sp>
        <p:nvSpPr>
          <p:cNvPr id="207" name="Google Shape;207;p5"/>
          <p:cNvSpPr txBox="1">
            <a:spLocks noGrp="1"/>
          </p:cNvSpPr>
          <p:nvPr>
            <p:ph type="body" idx="4"/>
          </p:nvPr>
        </p:nvSpPr>
        <p:spPr>
          <a:xfrm>
            <a:off x="3036675" y="1273925"/>
            <a:ext cx="2528100" cy="796800"/>
          </a:xfrm>
          <a:prstGeom prst="rect">
            <a:avLst/>
          </a:prstGeom>
          <a:solidFill>
            <a:srgbClr val="E4E8DE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</a:pPr>
            <a:r>
              <a:rPr lang="pt-BR" sz="1800" b="1"/>
              <a:t>Prevenção da Saúde</a:t>
            </a:r>
            <a:r>
              <a:rPr lang="pt-BR" sz="1700"/>
              <a:t>:</a:t>
            </a:r>
            <a:endParaRPr sz="1700"/>
          </a:p>
        </p:txBody>
      </p:sp>
      <p:sp>
        <p:nvSpPr>
          <p:cNvPr id="208" name="Google Shape;208;p5"/>
          <p:cNvSpPr txBox="1">
            <a:spLocks noGrp="1"/>
          </p:cNvSpPr>
          <p:nvPr>
            <p:ph type="body" idx="6"/>
          </p:nvPr>
        </p:nvSpPr>
        <p:spPr>
          <a:xfrm>
            <a:off x="5564775" y="1273625"/>
            <a:ext cx="2268000" cy="797100"/>
          </a:xfrm>
          <a:prstGeom prst="rect">
            <a:avLst/>
          </a:prstGeom>
          <a:solidFill>
            <a:srgbClr val="E4E8D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</a:pPr>
            <a:r>
              <a:rPr lang="pt-BR" sz="1800" b="1">
                <a:solidFill>
                  <a:schemeClr val="accent4"/>
                </a:solidFill>
              </a:rPr>
              <a:t>Serviços e Produtos</a:t>
            </a:r>
            <a:endParaRPr sz="1800" b="1">
              <a:solidFill>
                <a:schemeClr val="accent4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</a:pPr>
            <a:r>
              <a:rPr lang="pt-BR" sz="1800" b="1">
                <a:solidFill>
                  <a:schemeClr val="accent4"/>
                </a:solidFill>
              </a:rPr>
              <a:t> de Excelência</a:t>
            </a:r>
            <a:endParaRPr sz="1800"/>
          </a:p>
        </p:txBody>
      </p:sp>
      <p:sp>
        <p:nvSpPr>
          <p:cNvPr id="209" name="Google Shape;209;p5"/>
          <p:cNvSpPr txBox="1">
            <a:spLocks noGrp="1"/>
          </p:cNvSpPr>
          <p:nvPr>
            <p:ph type="body" idx="7"/>
          </p:nvPr>
        </p:nvSpPr>
        <p:spPr>
          <a:xfrm>
            <a:off x="7832775" y="1273625"/>
            <a:ext cx="2074500" cy="797100"/>
          </a:xfrm>
          <a:prstGeom prst="rect">
            <a:avLst/>
          </a:prstGeom>
          <a:solidFill>
            <a:srgbClr val="E4E8D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</a:pPr>
            <a:r>
              <a:rPr lang="pt-BR" sz="1800" b="1">
                <a:solidFill>
                  <a:schemeClr val="accent4"/>
                </a:solidFill>
              </a:rPr>
              <a:t>Personalização do Cuidado</a:t>
            </a:r>
            <a:r>
              <a:rPr lang="pt-BR" sz="1800">
                <a:solidFill>
                  <a:schemeClr val="accent4"/>
                </a:solidFill>
              </a:rPr>
              <a:t>:</a:t>
            </a:r>
            <a:endParaRPr sz="1800"/>
          </a:p>
        </p:txBody>
      </p:sp>
      <p:sp>
        <p:nvSpPr>
          <p:cNvPr id="210" name="Google Shape;210;p5"/>
          <p:cNvSpPr txBox="1">
            <a:spLocks noGrp="1"/>
          </p:cNvSpPr>
          <p:nvPr>
            <p:ph type="body" idx="8"/>
          </p:nvPr>
        </p:nvSpPr>
        <p:spPr>
          <a:xfrm>
            <a:off x="9907288" y="1273776"/>
            <a:ext cx="1891800" cy="796800"/>
          </a:xfrm>
          <a:prstGeom prst="rect">
            <a:avLst/>
          </a:prstGeom>
          <a:solidFill>
            <a:srgbClr val="E4E8D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</a:pPr>
            <a:r>
              <a:rPr lang="pt-BR" sz="1900" b="1">
                <a:solidFill>
                  <a:schemeClr val="accent4"/>
                </a:solidFill>
              </a:rPr>
              <a:t>Inovação</a:t>
            </a:r>
            <a:endParaRPr sz="1900"/>
          </a:p>
        </p:txBody>
      </p:sp>
      <p:sp>
        <p:nvSpPr>
          <p:cNvPr id="211" name="Google Shape;211;p5"/>
          <p:cNvSpPr txBox="1">
            <a:spLocks noGrp="1"/>
          </p:cNvSpPr>
          <p:nvPr>
            <p:ph type="body" idx="9"/>
          </p:nvPr>
        </p:nvSpPr>
        <p:spPr>
          <a:xfrm>
            <a:off x="254725" y="2070725"/>
            <a:ext cx="2743200" cy="43920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17145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Char char="•"/>
            </a:pPr>
            <a:r>
              <a:rPr lang="pt-BR" sz="1400" u="sng">
                <a:solidFill>
                  <a:srgbClr val="274E13"/>
                </a:solidFill>
              </a:rPr>
              <a:t>Promovemos uma jornada profunda de conexão interna</a:t>
            </a:r>
            <a:r>
              <a:rPr lang="pt-BR" sz="1400">
                <a:solidFill>
                  <a:srgbClr val="274E13"/>
                </a:solidFill>
              </a:rPr>
              <a:t>, ajudando os clientes a redescobrir-se em um ambiente acolhedor e seguro.</a:t>
            </a:r>
            <a:endParaRPr sz="1400">
              <a:solidFill>
                <a:srgbClr val="274E13"/>
              </a:solidFill>
            </a:endParaRPr>
          </a:p>
          <a:p>
            <a:pPr marL="171450" lvl="0" indent="-177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74E13"/>
              </a:buClr>
              <a:buSzPts val="1400"/>
              <a:buChar char="•"/>
            </a:pPr>
            <a:r>
              <a:rPr lang="pt-BR" sz="1400" i="1">
                <a:solidFill>
                  <a:srgbClr val="274E13"/>
                </a:solidFill>
              </a:rPr>
              <a:t>Manifestação</a:t>
            </a:r>
            <a:r>
              <a:rPr lang="pt-BR" sz="1400">
                <a:solidFill>
                  <a:srgbClr val="274E13"/>
                </a:solidFill>
              </a:rPr>
              <a:t>: </a:t>
            </a:r>
            <a:r>
              <a:rPr lang="pt-BR" sz="1400" u="sng">
                <a:solidFill>
                  <a:srgbClr val="274E13"/>
                </a:solidFill>
              </a:rPr>
              <a:t>Terapias e técnicas que estimulam reflexões e mudanças internas </a:t>
            </a:r>
            <a:r>
              <a:rPr lang="pt-BR" sz="1400">
                <a:solidFill>
                  <a:srgbClr val="274E13"/>
                </a:solidFill>
              </a:rPr>
              <a:t>(breathwork, cápsula de flutuação).</a:t>
            </a:r>
            <a:endParaRPr sz="1400">
              <a:solidFill>
                <a:srgbClr val="274E13"/>
              </a:solidFill>
            </a:endParaRPr>
          </a:p>
          <a:p>
            <a:pPr marL="171450" lvl="0" indent="-952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12" name="Google Shape;212;p5"/>
          <p:cNvSpPr txBox="1">
            <a:spLocks noGrp="1"/>
          </p:cNvSpPr>
          <p:nvPr>
            <p:ph type="body" idx="13"/>
          </p:nvPr>
        </p:nvSpPr>
        <p:spPr>
          <a:xfrm>
            <a:off x="3002375" y="2070650"/>
            <a:ext cx="2528100" cy="43920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17145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Char char="•"/>
            </a:pPr>
            <a:r>
              <a:rPr lang="pt-BR" sz="1400" b="1">
                <a:solidFill>
                  <a:srgbClr val="274E13"/>
                </a:solidFill>
              </a:rPr>
              <a:t>Encorajamos um </a:t>
            </a:r>
            <a:r>
              <a:rPr lang="pt-BR" sz="1400" b="1" u="sng">
                <a:solidFill>
                  <a:srgbClr val="274E13"/>
                </a:solidFill>
              </a:rPr>
              <a:t>estilo de vida preventivo e equilibrado, </a:t>
            </a:r>
            <a:r>
              <a:rPr lang="pt-BR" sz="1400" b="1">
                <a:solidFill>
                  <a:srgbClr val="274E13"/>
                </a:solidFill>
              </a:rPr>
              <a:t>aliado à ciência e ao conhecimento milenar.</a:t>
            </a:r>
            <a:endParaRPr sz="1400" b="1">
              <a:solidFill>
                <a:srgbClr val="274E13"/>
              </a:solidFill>
            </a:endParaRPr>
          </a:p>
          <a:p>
            <a:pPr marL="171450" lvl="0" indent="-177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74E13"/>
              </a:buClr>
              <a:buSzPts val="1400"/>
              <a:buChar char="•"/>
            </a:pPr>
            <a:r>
              <a:rPr lang="pt-BR" sz="1400" b="1" i="1">
                <a:solidFill>
                  <a:srgbClr val="274E13"/>
                </a:solidFill>
              </a:rPr>
              <a:t>Manifestação</a:t>
            </a:r>
            <a:r>
              <a:rPr lang="pt-BR" sz="1400" b="1">
                <a:solidFill>
                  <a:srgbClr val="274E13"/>
                </a:solidFill>
              </a:rPr>
              <a:t>: </a:t>
            </a:r>
            <a:r>
              <a:rPr lang="pt-BR" sz="1400" b="1" u="sng">
                <a:solidFill>
                  <a:srgbClr val="274E13"/>
                </a:solidFill>
              </a:rPr>
              <a:t>Educação dos clientes sobre autocuidado e práticas integrativas personalizadas</a:t>
            </a:r>
            <a:r>
              <a:rPr lang="pt-BR" sz="1400" b="1">
                <a:solidFill>
                  <a:srgbClr val="274E13"/>
                </a:solidFill>
              </a:rPr>
              <a:t>, abordando  a desinformação entre o público leigo.</a:t>
            </a:r>
            <a:endParaRPr sz="1400" b="1">
              <a:solidFill>
                <a:srgbClr val="274E13"/>
              </a:solidFill>
            </a:endParaRPr>
          </a:p>
          <a:p>
            <a:pPr marL="171450" lvl="0" indent="-952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13" name="Google Shape;213;p5"/>
          <p:cNvSpPr txBox="1">
            <a:spLocks noGrp="1"/>
          </p:cNvSpPr>
          <p:nvPr>
            <p:ph type="body" idx="15"/>
          </p:nvPr>
        </p:nvSpPr>
        <p:spPr>
          <a:xfrm>
            <a:off x="5564775" y="2070725"/>
            <a:ext cx="2268000" cy="439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17145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Char char="•"/>
            </a:pPr>
            <a:r>
              <a:rPr lang="pt-BR" sz="1400" b="1">
                <a:solidFill>
                  <a:srgbClr val="274E13"/>
                </a:solidFill>
              </a:rPr>
              <a:t>Garantimos </a:t>
            </a:r>
            <a:r>
              <a:rPr lang="pt-BR" sz="1400" b="1" u="sng">
                <a:solidFill>
                  <a:srgbClr val="274E13"/>
                </a:solidFill>
              </a:rPr>
              <a:t>qualidade superior em tudo que oferecemos,</a:t>
            </a:r>
            <a:r>
              <a:rPr lang="pt-BR" sz="1400" b="1">
                <a:solidFill>
                  <a:srgbClr val="274E13"/>
                </a:solidFill>
              </a:rPr>
              <a:t> </a:t>
            </a:r>
            <a:endParaRPr sz="1400" b="1">
              <a:solidFill>
                <a:srgbClr val="274E13"/>
              </a:solidFill>
            </a:endParaRPr>
          </a:p>
          <a:p>
            <a:pPr marL="171450" lvl="0" indent="-177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74E13"/>
              </a:buClr>
              <a:buSzPts val="1400"/>
              <a:buChar char="•"/>
            </a:pPr>
            <a:r>
              <a:rPr lang="pt-BR" sz="1400" b="1" i="1">
                <a:solidFill>
                  <a:srgbClr val="274E13"/>
                </a:solidFill>
              </a:rPr>
              <a:t>Manifestação</a:t>
            </a:r>
            <a:r>
              <a:rPr lang="pt-BR" sz="1400" b="1">
                <a:solidFill>
                  <a:srgbClr val="274E13"/>
                </a:solidFill>
              </a:rPr>
              <a:t>: Atendimento por  </a:t>
            </a:r>
            <a:r>
              <a:rPr lang="pt-BR" sz="1400" b="1" u="sng">
                <a:solidFill>
                  <a:srgbClr val="274E13"/>
                </a:solidFill>
              </a:rPr>
              <a:t>equipe qualificada e produtos de alto nível </a:t>
            </a:r>
            <a:r>
              <a:rPr lang="pt-BR" sz="1400" b="1">
                <a:solidFill>
                  <a:srgbClr val="274E13"/>
                </a:solidFill>
              </a:rPr>
              <a:t>sustentados por resultados mensuráveis.</a:t>
            </a:r>
            <a:endParaRPr sz="1400" b="1">
              <a:solidFill>
                <a:srgbClr val="274E13"/>
              </a:solidFill>
            </a:endParaRPr>
          </a:p>
          <a:p>
            <a:pPr marL="171450" lvl="0" indent="-952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214" name="Google Shape;214;p5"/>
          <p:cNvSpPr txBox="1">
            <a:spLocks noGrp="1"/>
          </p:cNvSpPr>
          <p:nvPr>
            <p:ph type="body" idx="16"/>
          </p:nvPr>
        </p:nvSpPr>
        <p:spPr>
          <a:xfrm>
            <a:off x="7832750" y="2070725"/>
            <a:ext cx="2074500" cy="439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17145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Char char="•"/>
            </a:pPr>
            <a:r>
              <a:rPr lang="pt-BR" sz="1400" b="1">
                <a:solidFill>
                  <a:srgbClr val="274E13"/>
                </a:solidFill>
              </a:rPr>
              <a:t>Cada jornada é personalizada  para </a:t>
            </a:r>
            <a:r>
              <a:rPr lang="pt-BR" sz="1400" b="1" u="sng">
                <a:solidFill>
                  <a:srgbClr val="274E13"/>
                </a:solidFill>
              </a:rPr>
              <a:t>atender às necessidades individuais</a:t>
            </a:r>
            <a:r>
              <a:rPr lang="pt-BR" sz="1400" b="1">
                <a:solidFill>
                  <a:srgbClr val="274E13"/>
                </a:solidFill>
              </a:rPr>
              <a:t> de nossos clientes.</a:t>
            </a:r>
            <a:endParaRPr sz="1400" b="1">
              <a:solidFill>
                <a:srgbClr val="274E13"/>
              </a:solidFill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•"/>
            </a:pPr>
            <a:r>
              <a:rPr lang="pt-BR" sz="1400" b="1" i="1">
                <a:solidFill>
                  <a:srgbClr val="274E13"/>
                </a:solidFill>
              </a:rPr>
              <a:t>Manifestação</a:t>
            </a:r>
            <a:r>
              <a:rPr lang="pt-BR" sz="1400" b="1">
                <a:solidFill>
                  <a:srgbClr val="274E13"/>
                </a:solidFill>
              </a:rPr>
              <a:t>: </a:t>
            </a:r>
            <a:r>
              <a:rPr lang="pt-BR" sz="1400" b="1" u="sng">
                <a:solidFill>
                  <a:srgbClr val="274E13"/>
                </a:solidFill>
              </a:rPr>
              <a:t>Anamnese antes de cada jornada </a:t>
            </a:r>
            <a:r>
              <a:rPr lang="pt-BR" sz="1400" b="1">
                <a:solidFill>
                  <a:srgbClr val="274E13"/>
                </a:solidFill>
              </a:rPr>
              <a:t>atende às necessidades específicas</a:t>
            </a:r>
            <a:r>
              <a:rPr lang="pt-BR" b="1">
                <a:solidFill>
                  <a:schemeClr val="accent4"/>
                </a:solidFill>
              </a:rPr>
              <a:t> </a:t>
            </a:r>
            <a:endParaRPr b="1"/>
          </a:p>
          <a:p>
            <a:pPr marL="171450" lvl="0" indent="-952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215" name="Google Shape;215;p5"/>
          <p:cNvSpPr txBox="1">
            <a:spLocks noGrp="1"/>
          </p:cNvSpPr>
          <p:nvPr>
            <p:ph type="body" idx="17"/>
          </p:nvPr>
        </p:nvSpPr>
        <p:spPr>
          <a:xfrm>
            <a:off x="9907325" y="2070575"/>
            <a:ext cx="1891800" cy="439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17145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Char char="•"/>
            </a:pPr>
            <a:r>
              <a:rPr lang="pt-BR" sz="1400" b="1">
                <a:solidFill>
                  <a:srgbClr val="274E13"/>
                </a:solidFill>
              </a:rPr>
              <a:t>Utilizamos </a:t>
            </a:r>
            <a:r>
              <a:rPr lang="pt-BR" sz="1400" b="1" u="sng">
                <a:solidFill>
                  <a:srgbClr val="274E13"/>
                </a:solidFill>
              </a:rPr>
              <a:t>tecnologias inovadoras </a:t>
            </a:r>
            <a:r>
              <a:rPr lang="pt-BR" sz="1400" b="1">
                <a:solidFill>
                  <a:srgbClr val="274E13"/>
                </a:solidFill>
              </a:rPr>
              <a:t>para oferecer </a:t>
            </a:r>
            <a:r>
              <a:rPr lang="pt-BR" sz="1400" b="1" u="sng">
                <a:solidFill>
                  <a:srgbClr val="274E13"/>
                </a:solidFill>
              </a:rPr>
              <a:t>experiências transformadoras e exclusivas.</a:t>
            </a:r>
            <a:endParaRPr sz="1400" b="1" u="sng">
              <a:solidFill>
                <a:srgbClr val="274E13"/>
              </a:solidFill>
            </a:endParaRPr>
          </a:p>
          <a:p>
            <a:pPr marL="171450" lvl="0" indent="-177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74E13"/>
              </a:buClr>
              <a:buSzPts val="1400"/>
              <a:buChar char="•"/>
            </a:pPr>
            <a:r>
              <a:rPr lang="pt-BR" sz="1400" b="1" i="1">
                <a:solidFill>
                  <a:srgbClr val="274E13"/>
                </a:solidFill>
              </a:rPr>
              <a:t>Manifestação</a:t>
            </a:r>
            <a:r>
              <a:rPr lang="pt-BR" sz="1400" b="1">
                <a:solidFill>
                  <a:srgbClr val="274E13"/>
                </a:solidFill>
              </a:rPr>
              <a:t>: a combinação da exclusividade com atendimento humanizado.</a:t>
            </a:r>
            <a:endParaRPr sz="1400" b="1">
              <a:solidFill>
                <a:srgbClr val="274E13"/>
              </a:solidFill>
            </a:endParaRPr>
          </a:p>
          <a:p>
            <a:pPr marL="171450" lvl="0" indent="-952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216" name="Google Shape;216;p5"/>
          <p:cNvSpPr txBox="1">
            <a:spLocks noGrp="1"/>
          </p:cNvSpPr>
          <p:nvPr>
            <p:ph type="ftr" idx="11"/>
          </p:nvPr>
        </p:nvSpPr>
        <p:spPr>
          <a:xfrm>
            <a:off x="63846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Título da apresentação</a:t>
            </a:r>
            <a:endParaRPr/>
          </a:p>
        </p:txBody>
      </p:sp>
      <p:sp>
        <p:nvSpPr>
          <p:cNvPr id="217" name="Google Shape;217;p5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58" r="16658"/>
          <a:stretch/>
        </p:blipFill>
        <p:spPr>
          <a:xfrm>
            <a:off x="838200" y="860958"/>
            <a:ext cx="4085468" cy="5136084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24" name="Google Shape;224;p4"/>
          <p:cNvSpPr txBox="1">
            <a:spLocks noGrp="1"/>
          </p:cNvSpPr>
          <p:nvPr>
            <p:ph type="title"/>
          </p:nvPr>
        </p:nvSpPr>
        <p:spPr>
          <a:xfrm>
            <a:off x="5048250" y="814925"/>
            <a:ext cx="7660800" cy="60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pt-BR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25" name="Google Shape;225;p4"/>
          <p:cNvSpPr txBox="1">
            <a:spLocks noGrp="1"/>
          </p:cNvSpPr>
          <p:nvPr>
            <p:ph type="subTitle" idx="4294967295"/>
          </p:nvPr>
        </p:nvSpPr>
        <p:spPr>
          <a:xfrm>
            <a:off x="5048250" y="105825"/>
            <a:ext cx="61911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3300" b="1" i="0" u="none" strike="noStrike" cap="none">
                <a:solidFill>
                  <a:srgbClr val="274E13"/>
                </a:solidFill>
                <a:latin typeface="Avenir"/>
                <a:ea typeface="Avenir"/>
                <a:cs typeface="Avenir"/>
                <a:sym typeface="Avenir"/>
              </a:rPr>
              <a:t>O que entregamos:</a:t>
            </a:r>
            <a:endParaRPr sz="3300" b="1" i="0" u="none" strike="noStrike" cap="none">
              <a:solidFill>
                <a:srgbClr val="274E1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6" name="Google Shape;226;p4"/>
          <p:cNvSpPr txBox="1"/>
          <p:nvPr/>
        </p:nvSpPr>
        <p:spPr>
          <a:xfrm>
            <a:off x="5305525" y="860950"/>
            <a:ext cx="6647100" cy="54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None/>
            </a:pPr>
            <a:r>
              <a:rPr lang="pt-BR" sz="1600" b="0" i="0" u="none" strike="noStrike" cap="none">
                <a:solidFill>
                  <a:srgbClr val="274E13"/>
                </a:solidFill>
                <a:latin typeface="Avenir"/>
                <a:ea typeface="Avenir"/>
                <a:cs typeface="Avenir"/>
                <a:sym typeface="Avenir"/>
              </a:rPr>
              <a:t>O Olíbano é um centro premium de práticas integrativas e experiências sensoriais. Nosso foco é oferecer uma jornada transformadora que promova relaxamento profundo, alívio do estresse, regulação emocional, melhora do sono e clareza mental.</a:t>
            </a:r>
            <a:endParaRPr sz="1400" b="0" i="0" u="none" strike="noStrike" cap="none">
              <a:solidFill>
                <a:srgbClr val="274E1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venir"/>
              <a:buNone/>
            </a:pPr>
            <a:endParaRPr sz="600" b="0" i="0" u="none" strike="noStrike" cap="none">
              <a:solidFill>
                <a:srgbClr val="274E1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None/>
            </a:pPr>
            <a:r>
              <a:rPr lang="pt-BR" sz="1600" b="0" i="0" u="none" strike="noStrike" cap="none">
                <a:solidFill>
                  <a:srgbClr val="274E13"/>
                </a:solidFill>
                <a:latin typeface="Avenir"/>
                <a:ea typeface="Avenir"/>
                <a:cs typeface="Avenir"/>
                <a:sym typeface="Avenir"/>
              </a:rPr>
              <a:t>A experiência é altamente personalizada, aliando ciência, espiritualidade e tecnologia. Cada cliente passa por um roteiro único que inclui:</a:t>
            </a:r>
            <a:endParaRPr sz="1400" b="0" i="0" u="none" strike="noStrike" cap="none">
              <a:solidFill>
                <a:srgbClr val="274E1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venir"/>
              <a:buNone/>
            </a:pPr>
            <a:endParaRPr sz="500" b="1" i="0" u="none" strike="noStrike" cap="none">
              <a:solidFill>
                <a:srgbClr val="274E1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None/>
            </a:pPr>
            <a:r>
              <a:rPr lang="pt-BR" sz="1600" b="0" i="1" u="none" strike="noStrike" cap="none">
                <a:solidFill>
                  <a:srgbClr val="274E13"/>
                </a:solidFill>
                <a:latin typeface="Avenir"/>
                <a:ea typeface="Avenir"/>
                <a:cs typeface="Avenir"/>
                <a:sym typeface="Avenir"/>
              </a:rPr>
              <a:t>• Cápsula de flutuação sensorial (isolamento físico e mental);</a:t>
            </a:r>
            <a:endParaRPr sz="1600" b="0" i="1" u="none" strike="noStrike" cap="none">
              <a:solidFill>
                <a:srgbClr val="274E1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None/>
            </a:pPr>
            <a:r>
              <a:rPr lang="pt-BR" sz="1600" b="0" i="1" u="none" strike="noStrike" cap="none">
                <a:solidFill>
                  <a:srgbClr val="274E13"/>
                </a:solidFill>
                <a:latin typeface="Avenir"/>
                <a:ea typeface="Avenir"/>
                <a:cs typeface="Avenir"/>
                <a:sym typeface="Avenir"/>
              </a:rPr>
              <a:t>• Cromoterapia aliada a frequências vibracionais sonoras;</a:t>
            </a:r>
            <a:endParaRPr sz="1600" b="0" i="1" u="none" strike="noStrike" cap="none">
              <a:solidFill>
                <a:srgbClr val="274E1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None/>
            </a:pPr>
            <a:r>
              <a:rPr lang="pt-BR" sz="1600" b="0" i="1" u="none" strike="noStrike" cap="none">
                <a:solidFill>
                  <a:srgbClr val="274E13"/>
                </a:solidFill>
                <a:latin typeface="Avenir"/>
                <a:ea typeface="Avenir"/>
                <a:cs typeface="Avenir"/>
                <a:sym typeface="Avenir"/>
              </a:rPr>
              <a:t>• Caminho de cristais e aterramento;</a:t>
            </a:r>
            <a:endParaRPr sz="1600" b="0" i="1" u="none" strike="noStrike" cap="none">
              <a:solidFill>
                <a:srgbClr val="274E1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None/>
            </a:pPr>
            <a:r>
              <a:rPr lang="pt-BR" sz="1600" b="0" i="1" u="none" strike="noStrike" cap="none">
                <a:solidFill>
                  <a:srgbClr val="274E13"/>
                </a:solidFill>
                <a:latin typeface="Avenir"/>
                <a:ea typeface="Avenir"/>
                <a:cs typeface="Avenir"/>
                <a:sym typeface="Avenir"/>
              </a:rPr>
              <a:t>• Massagem em cadeira de gravidade zero;</a:t>
            </a:r>
            <a:endParaRPr sz="1600" b="0" i="1" u="none" strike="noStrike" cap="none">
              <a:solidFill>
                <a:srgbClr val="274E1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None/>
            </a:pPr>
            <a:r>
              <a:rPr lang="pt-BR" sz="1600" b="0" i="1" u="none" strike="noStrike" cap="none">
                <a:solidFill>
                  <a:srgbClr val="274E13"/>
                </a:solidFill>
                <a:latin typeface="Avenir"/>
                <a:ea typeface="Avenir"/>
                <a:cs typeface="Avenir"/>
                <a:sym typeface="Avenir"/>
              </a:rPr>
              <a:t>• Aromaterapia com blends exclusivos;</a:t>
            </a:r>
            <a:endParaRPr sz="1600" b="0" i="1" u="none" strike="noStrike" cap="none">
              <a:solidFill>
                <a:srgbClr val="274E1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None/>
            </a:pPr>
            <a:r>
              <a:rPr lang="pt-BR" sz="1600" b="0" i="1" u="none" strike="noStrike" cap="none">
                <a:solidFill>
                  <a:srgbClr val="274E13"/>
                </a:solidFill>
                <a:latin typeface="Avenir"/>
                <a:ea typeface="Avenir"/>
                <a:cs typeface="Avenir"/>
                <a:sym typeface="Avenir"/>
              </a:rPr>
              <a:t>• Estação de insights e reflexão;</a:t>
            </a:r>
            <a:endParaRPr sz="1600" b="0" i="1" u="none" strike="noStrike" cap="none">
              <a:solidFill>
                <a:srgbClr val="274E1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1" u="none" strike="noStrike" cap="none">
                <a:solidFill>
                  <a:srgbClr val="274E13"/>
                </a:solidFill>
                <a:latin typeface="Avenir"/>
                <a:ea typeface="Avenir"/>
                <a:cs typeface="Avenir"/>
                <a:sym typeface="Avenir"/>
              </a:rPr>
              <a:t>• Atendimento concierge e ambientação sofisticada.</a:t>
            </a:r>
            <a:endParaRPr sz="1600" b="0" i="1" u="none" strike="noStrike" cap="none">
              <a:solidFill>
                <a:srgbClr val="274E1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6" descr="Uma imagem contendo no interior, mesa, vidro, tigela&#10;&#10;O conteúdo gerado por IA pode estar incorreto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855" b="2855"/>
          <a:stretch/>
        </p:blipFill>
        <p:spPr>
          <a:xfrm>
            <a:off x="838200" y="860958"/>
            <a:ext cx="4085468" cy="5136084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33" name="Google Shape;233;p6"/>
          <p:cNvSpPr txBox="1">
            <a:spLocks noGrp="1"/>
          </p:cNvSpPr>
          <p:nvPr>
            <p:ph type="title"/>
          </p:nvPr>
        </p:nvSpPr>
        <p:spPr>
          <a:xfrm>
            <a:off x="4548851" y="0"/>
            <a:ext cx="81601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pt-BR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34" name="Google Shape;234;p6"/>
          <p:cNvSpPr txBox="1">
            <a:spLocks noGrp="1"/>
          </p:cNvSpPr>
          <p:nvPr>
            <p:ph type="subTitle" idx="4294967295"/>
          </p:nvPr>
        </p:nvSpPr>
        <p:spPr>
          <a:xfrm>
            <a:off x="4923675" y="391875"/>
            <a:ext cx="6940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</a:t>
            </a:r>
            <a:r>
              <a:rPr lang="pt-BR" sz="2200" i="0" u="none" strike="noStrike" cap="none">
                <a:solidFill>
                  <a:schemeClr val="dk1"/>
                </a:solidFill>
              </a:rPr>
              <a:t>  </a:t>
            </a:r>
            <a:r>
              <a:rPr lang="pt-BR" sz="3100" i="0" u="none" strike="noStrike" cap="none">
                <a:solidFill>
                  <a:srgbClr val="1C4587"/>
                </a:solidFill>
              </a:rPr>
              <a:t>Proposta de Valor do Olíbano</a:t>
            </a:r>
            <a:endParaRPr sz="3100" i="0" u="none" strike="noStrike" cap="none">
              <a:solidFill>
                <a:srgbClr val="1C4587"/>
              </a:solidFill>
            </a:endParaRPr>
          </a:p>
        </p:txBody>
      </p:sp>
      <p:sp>
        <p:nvSpPr>
          <p:cNvPr id="235" name="Google Shape;235;p6"/>
          <p:cNvSpPr txBox="1"/>
          <p:nvPr/>
        </p:nvSpPr>
        <p:spPr>
          <a:xfrm>
            <a:off x="5305525" y="1021075"/>
            <a:ext cx="6558900" cy="48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900"/>
              <a:buFont typeface="Play"/>
              <a:buChar char="❖"/>
            </a:pPr>
            <a:r>
              <a:rPr lang="pt-BR" sz="1900" b="1" i="1" u="none" strike="noStrike" cap="none">
                <a:solidFill>
                  <a:srgbClr val="351C75"/>
                </a:solidFill>
                <a:latin typeface="Play"/>
                <a:ea typeface="Play"/>
                <a:cs typeface="Play"/>
                <a:sym typeface="Play"/>
              </a:rPr>
              <a:t>O Olíbano entrega uma jornada transformadora de bem-estar integral, aliando experiências sensoriais imersivas, práticas integrativas combinadas  e personalizadas com resultados mensuráveis na saúde  física, mental  e emocional. </a:t>
            </a:r>
            <a:endParaRPr sz="1700" b="0" i="0" u="none" strike="noStrike" cap="none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900"/>
              <a:buFont typeface="Play"/>
              <a:buChar char="❖"/>
            </a:pPr>
            <a:r>
              <a:rPr lang="pt-BR" sz="1900" b="1" i="1" u="none" strike="noStrike" cap="none">
                <a:solidFill>
                  <a:srgbClr val="783F04"/>
                </a:solidFill>
                <a:latin typeface="Play"/>
                <a:ea typeface="Play"/>
                <a:cs typeface="Play"/>
                <a:sym typeface="Play"/>
              </a:rPr>
              <a:t>Em um ambiente de excelência e confiança, despertamos o autoconhecimento e promovemos </a:t>
            </a:r>
            <a:r>
              <a:rPr lang="pt-BR" sz="1900" b="1" i="1">
                <a:solidFill>
                  <a:srgbClr val="783F04"/>
                </a:solidFill>
                <a:latin typeface="Play"/>
                <a:ea typeface="Play"/>
                <a:cs typeface="Play"/>
                <a:sym typeface="Play"/>
              </a:rPr>
              <a:t> o automerecimento </a:t>
            </a:r>
            <a:r>
              <a:rPr lang="pt-BR" sz="1900" b="1" i="1" u="none" strike="noStrike" cap="none">
                <a:solidFill>
                  <a:srgbClr val="783F04"/>
                </a:solidFill>
                <a:latin typeface="Play"/>
                <a:ea typeface="Play"/>
                <a:cs typeface="Play"/>
                <a:sym typeface="Play"/>
              </a:rPr>
              <a:t>, garantindo uma vivência única para cada cliente.</a:t>
            </a:r>
            <a:endParaRPr sz="1700" b="0" i="0" u="none" strike="noStrike" cap="none">
              <a:solidFill>
                <a:srgbClr val="783F0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900"/>
              <a:buFont typeface="Play"/>
              <a:buChar char="❖"/>
            </a:pPr>
            <a:r>
              <a:rPr lang="pt-BR" sz="1900" b="1" i="1" u="none" strike="noStrike" cap="none">
                <a:solidFill>
                  <a:srgbClr val="20124D"/>
                </a:solidFill>
                <a:latin typeface="Play"/>
                <a:ea typeface="Play"/>
                <a:cs typeface="Play"/>
                <a:sym typeface="Play"/>
              </a:rPr>
              <a:t> Essa proposta é expandida por meio de uma linha curada de produtos físicos,  como blends de óleos essenciais e aromatizadores exclusivos.</a:t>
            </a:r>
            <a:endParaRPr sz="1700" b="0" i="0" u="none" strike="noStrike" cap="none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lay"/>
              <a:buChar char="❖"/>
            </a:pPr>
            <a:r>
              <a:rPr lang="pt-BR" sz="1900" b="1" i="1" u="none" strike="noStrike" cap="none">
                <a:solidFill>
                  <a:srgbClr val="783F04"/>
                </a:solidFill>
                <a:latin typeface="Play"/>
                <a:ea typeface="Play"/>
                <a:cs typeface="Play"/>
                <a:sym typeface="Play"/>
              </a:rPr>
              <a:t>Trabalhamos com um modelo de negócio escalável e vanguardista,  promovendo  impacto sustentável e positivo na vida das pessoas, na comunidade e no  mercado de bem-estar.”</a:t>
            </a:r>
            <a:endParaRPr sz="1900" b="1" i="1" u="none" strike="noStrike" cap="none">
              <a:solidFill>
                <a:srgbClr val="783F04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body" idx="1"/>
          </p:nvPr>
        </p:nvSpPr>
        <p:spPr>
          <a:xfrm>
            <a:off x="352125" y="4554650"/>
            <a:ext cx="4309200" cy="20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</a:pPr>
            <a:r>
              <a:rPr lang="pt-BR" sz="4800" b="1" u="sng"/>
              <a:t>PROMESSA </a:t>
            </a:r>
            <a:endParaRPr sz="4800" b="1" u="sng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</a:pPr>
            <a:r>
              <a:rPr lang="pt-BR" sz="4800" b="1" u="sng"/>
              <a:t>DA MARCA</a:t>
            </a:r>
            <a:endParaRPr sz="4800"/>
          </a:p>
        </p:txBody>
      </p:sp>
      <p:sp>
        <p:nvSpPr>
          <p:cNvPr id="241" name="Google Shape;241;p7"/>
          <p:cNvSpPr txBox="1">
            <a:spLocks noGrp="1"/>
          </p:cNvSpPr>
          <p:nvPr>
            <p:ph type="body" idx="2"/>
          </p:nvPr>
        </p:nvSpPr>
        <p:spPr>
          <a:xfrm>
            <a:off x="247125" y="402425"/>
            <a:ext cx="5329800" cy="18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55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t-BR" sz="2800" b="1">
                <a:latin typeface="Arial Narrow"/>
                <a:ea typeface="Arial Narrow"/>
                <a:cs typeface="Arial Narrow"/>
                <a:sym typeface="Arial Narrow"/>
              </a:rPr>
              <a:t>E</a:t>
            </a:r>
            <a:r>
              <a:rPr lang="pt-BR" sz="2981" i="1">
                <a:latin typeface="Arial Narrow"/>
                <a:ea typeface="Arial Narrow"/>
                <a:cs typeface="Arial Narrow"/>
                <a:sym typeface="Arial Narrow"/>
              </a:rPr>
              <a:t>ssa promessa é sustentada por:</a:t>
            </a:r>
            <a:endParaRPr sz="8602" i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82283"/>
              <a:buNone/>
            </a:pPr>
            <a:r>
              <a:rPr lang="pt-BR" sz="3402" i="1">
                <a:latin typeface="Arial Narrow"/>
                <a:ea typeface="Arial Narrow"/>
                <a:cs typeface="Arial Narrow"/>
                <a:sym typeface="Arial Narrow"/>
              </a:rPr>
              <a:t>A entrega consistente de resultados (redução de estresse, melhora no sono e aumento da clareza mental).</a:t>
            </a:r>
            <a:endParaRPr sz="8602" i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82283"/>
              <a:buNone/>
            </a:pPr>
            <a:r>
              <a:rPr lang="pt-BR" sz="3402" i="1">
                <a:latin typeface="Arial Narrow"/>
                <a:ea typeface="Arial Narrow"/>
                <a:cs typeface="Arial Narrow"/>
                <a:sym typeface="Arial Narrow"/>
              </a:rPr>
              <a:t>Atendimento premium e personalizado, garantindo que cada cliente receba mais do que o esperado- Overdelivery</a:t>
            </a:r>
            <a:r>
              <a:rPr lang="pt-BR" sz="2602" i="1"/>
              <a:t>.</a:t>
            </a:r>
            <a:endParaRPr sz="8602" i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76838"/>
              <a:buNone/>
            </a:pPr>
            <a:endParaRPr sz="2602" i="1"/>
          </a:p>
        </p:txBody>
      </p:sp>
      <p:pic>
        <p:nvPicPr>
          <p:cNvPr id="242" name="Google Shape;242;p7" descr="Uma imagem contendo no interior, mesa, gato, deitado&#10;&#10;O conteúdo gerado por IA pode estar incorreto.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497" r="-1" b="-1"/>
          <a:stretch/>
        </p:blipFill>
        <p:spPr>
          <a:xfrm>
            <a:off x="6078452" y="1"/>
            <a:ext cx="53298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7"/>
          <p:cNvSpPr txBox="1">
            <a:spLocks noGrp="1"/>
          </p:cNvSpPr>
          <p:nvPr>
            <p:ph type="title"/>
          </p:nvPr>
        </p:nvSpPr>
        <p:spPr>
          <a:xfrm>
            <a:off x="503025" y="2401175"/>
            <a:ext cx="7498200" cy="20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br>
              <a:rPr lang="pt-BR" sz="2000" b="1" u="sng"/>
            </a:br>
            <a:br>
              <a:rPr lang="pt-BR" sz="2000"/>
            </a:br>
            <a:r>
              <a:rPr lang="pt-BR" sz="2000" b="1" i="1">
                <a:solidFill>
                  <a:schemeClr val="dk1"/>
                </a:solidFill>
              </a:rPr>
              <a:t>“Entregamos uma jornada que transforma sua saúde, mente e bem-estar, criando resultados palpáveis de relaxamento, clareza mental e reconexão consigo mesmo.”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"/>
          <p:cNvSpPr txBox="1">
            <a:spLocks noGrp="1"/>
          </p:cNvSpPr>
          <p:nvPr>
            <p:ph type="title"/>
          </p:nvPr>
        </p:nvSpPr>
        <p:spPr>
          <a:xfrm>
            <a:off x="911275" y="366375"/>
            <a:ext cx="60282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500"/>
              <a:buFont typeface="Arial"/>
              <a:buNone/>
            </a:pPr>
            <a:r>
              <a:rPr lang="pt-BR" sz="55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Perfil do cliente</a:t>
            </a:r>
            <a:endParaRPr/>
          </a:p>
        </p:txBody>
      </p:sp>
      <p:pic>
        <p:nvPicPr>
          <p:cNvPr id="250" name="Google Shape;250;p8" descr="Pessoa caminhando na rua com óculos escuros e mochil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290174"/>
            <a:ext cx="4085475" cy="47068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251" name="Google Shape;251;p8"/>
          <p:cNvSpPr txBox="1">
            <a:spLocks noGrp="1"/>
          </p:cNvSpPr>
          <p:nvPr>
            <p:ph type="body" idx="1"/>
          </p:nvPr>
        </p:nvSpPr>
        <p:spPr>
          <a:xfrm>
            <a:off x="5080075" y="1219850"/>
            <a:ext cx="6932100" cy="5501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100"/>
              <a:buFont typeface="Arial"/>
              <a:buChar char="•"/>
            </a:pPr>
            <a:r>
              <a:rPr lang="pt-BR" sz="2100" i="0" u="sng" strike="noStrike" cap="none">
                <a:solidFill>
                  <a:srgbClr val="C16548"/>
                </a:solidFill>
              </a:rPr>
              <a:t>Executivos e empreendedores</a:t>
            </a:r>
            <a:r>
              <a:rPr lang="pt-BR" sz="2100" b="1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 (30-50 anos)</a:t>
            </a:r>
            <a:r>
              <a:rPr lang="pt-BR" sz="21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: Buscam maior produtividade, resiliência e alívio do estresse diário. Representam o segmento com potencial de fidelização em programas corporativos. </a:t>
            </a:r>
            <a:endParaRPr sz="2100"/>
          </a:p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100"/>
              <a:buFont typeface="Arial"/>
              <a:buChar char="•"/>
            </a:pPr>
            <a:r>
              <a:rPr lang="pt-BR" sz="2100" u="sng"/>
              <a:t>Adultos</a:t>
            </a:r>
            <a:r>
              <a:rPr lang="pt-BR" sz="2100"/>
              <a:t> que </a:t>
            </a:r>
            <a:r>
              <a:rPr lang="pt-BR" sz="2100" b="0"/>
              <a:t>p</a:t>
            </a:r>
            <a:r>
              <a:rPr lang="pt-BR" sz="21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rocuram equilíbrio para cuidar de si e da família. </a:t>
            </a:r>
            <a:endParaRPr sz="2100"/>
          </a:p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100"/>
              <a:buFont typeface="Arial"/>
              <a:buChar char="•"/>
            </a:pPr>
            <a:r>
              <a:rPr lang="pt-BR" sz="2100" b="1" i="0" u="sng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Público fitness</a:t>
            </a:r>
            <a:r>
              <a:rPr lang="pt-BR" sz="2100" b="1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/saúde preventiva (20-40 anos)</a:t>
            </a:r>
            <a:r>
              <a:rPr lang="pt-BR" sz="21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: Interessados em autocuidado e tendências de bem-estar.</a:t>
            </a:r>
            <a:endParaRPr sz="2100" b="0" i="0" u="none" strike="noStrike" cap="none">
              <a:solidFill>
                <a:srgbClr val="C1654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6548"/>
              </a:buClr>
              <a:buSzPts val="2100"/>
              <a:buFont typeface="Arial"/>
              <a:buChar char="•"/>
            </a:pPr>
            <a:r>
              <a:rPr lang="pt-BR" sz="2100" b="0" u="sng"/>
              <a:t>Pacientes acompanhados por psiquiatras</a:t>
            </a:r>
            <a:r>
              <a:rPr lang="pt-BR" sz="2100" b="0"/>
              <a:t> que buscam </a:t>
            </a:r>
            <a:r>
              <a:rPr lang="pt-BR" sz="2100" b="0" u="sng"/>
              <a:t>desmame de determinadas medicações</a:t>
            </a:r>
            <a:r>
              <a:rPr lang="pt-BR" sz="2100" b="0"/>
              <a:t> </a:t>
            </a:r>
            <a:r>
              <a:rPr lang="pt-BR" sz="21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2100"/>
          </a:p>
          <a:p>
            <a:pPr marL="285750" marR="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2100"/>
              <a:buFont typeface="Arial"/>
              <a:buChar char="•"/>
            </a:pPr>
            <a:r>
              <a:rPr lang="pt-BR" sz="2100"/>
              <a:t>Pessoas com </a:t>
            </a:r>
            <a:r>
              <a:rPr lang="pt-BR" sz="2100" u="sng"/>
              <a:t>perfil introspectivo </a:t>
            </a:r>
            <a:r>
              <a:rPr lang="pt-BR" sz="2100"/>
              <a:t>(Quietos)</a:t>
            </a:r>
            <a:endParaRPr sz="2100"/>
          </a:p>
          <a:p>
            <a:pPr marL="285750" marR="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2100"/>
              <a:buFont typeface="Arial"/>
              <a:buChar char="•"/>
            </a:pPr>
            <a:r>
              <a:rPr lang="pt-BR" sz="2100" b="1" i="0" u="sng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Dores:</a:t>
            </a:r>
            <a:r>
              <a:rPr lang="pt-BR" sz="2100" b="1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pt-BR" sz="21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Insônia, falta de concentração, redução da performance, cansaço, dores músculo esqueléticas. Traumas, crenças limitantes e falta de merecimento</a:t>
            </a:r>
            <a:endParaRPr sz="2100"/>
          </a:p>
          <a:p>
            <a:pPr marL="285750" marR="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16548"/>
              </a:buClr>
              <a:buSzPts val="2200"/>
              <a:buFont typeface="Arial"/>
              <a:buChar char="•"/>
            </a:pPr>
            <a:r>
              <a:rPr lang="pt-BR" sz="2100" b="1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Medo oculto: </a:t>
            </a:r>
            <a:r>
              <a:rPr lang="pt-BR" sz="2100" b="0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Entrar em Burnout, ter limitações funcionais , ser substituído</a:t>
            </a:r>
            <a:r>
              <a:rPr lang="pt-BR" sz="2100" b="1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pt-BR" sz="2200" b="1" i="0" u="none" strike="noStrike" cap="none">
                <a:solidFill>
                  <a:srgbClr val="C16548"/>
                </a:solidFill>
                <a:latin typeface="Avenir"/>
                <a:ea typeface="Avenir"/>
                <a:cs typeface="Avenir"/>
                <a:sym typeface="Avenir"/>
              </a:rPr>
              <a:t>   </a:t>
            </a:r>
            <a:endParaRPr sz="2200"/>
          </a:p>
        </p:txBody>
      </p:sp>
      <p:sp>
        <p:nvSpPr>
          <p:cNvPr id="252" name="Google Shape;252;p8"/>
          <p:cNvSpPr txBox="1">
            <a:spLocks noGrp="1"/>
          </p:cNvSpPr>
          <p:nvPr>
            <p:ph type="ftr" idx="11"/>
          </p:nvPr>
        </p:nvSpPr>
        <p:spPr>
          <a:xfrm>
            <a:off x="63846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00" b="0" i="0" u="none" strike="noStrike" cap="none">
                <a:solidFill>
                  <a:srgbClr val="D3B0A4"/>
                </a:solidFill>
                <a:latin typeface="Avenir"/>
                <a:ea typeface="Avenir"/>
                <a:cs typeface="Avenir"/>
                <a:sym typeface="Avenir"/>
              </a:rPr>
              <a:t>Título da apresentação</a:t>
            </a:r>
            <a:endParaRPr sz="1200" b="0" i="0" u="none" strike="noStrike" cap="none">
              <a:solidFill>
                <a:srgbClr val="D3B0A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3" name="Google Shape;253;p8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32e00bfc1_0_0"/>
          <p:cNvSpPr txBox="1">
            <a:spLocks noGrp="1"/>
          </p:cNvSpPr>
          <p:nvPr>
            <p:ph type="title"/>
          </p:nvPr>
        </p:nvSpPr>
        <p:spPr>
          <a:xfrm>
            <a:off x="5590572" y="1188358"/>
            <a:ext cx="5963100" cy="133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solução resolve:</a:t>
            </a:r>
            <a:endParaRPr/>
          </a:p>
        </p:txBody>
      </p:sp>
      <p:sp>
        <p:nvSpPr>
          <p:cNvPr id="260" name="Google Shape;260;g3632e00bfc1_0_0"/>
          <p:cNvSpPr txBox="1">
            <a:spLocks noGrp="1"/>
          </p:cNvSpPr>
          <p:nvPr>
            <p:ph type="body" idx="1"/>
          </p:nvPr>
        </p:nvSpPr>
        <p:spPr>
          <a:xfrm>
            <a:off x="5590571" y="3000733"/>
            <a:ext cx="5763300" cy="29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➢"/>
            </a:pPr>
            <a:r>
              <a:rPr lang="pt-BR" sz="2400">
                <a:solidFill>
                  <a:schemeClr val="dk2"/>
                </a:solidFill>
              </a:rPr>
              <a:t>Insônia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➢"/>
            </a:pPr>
            <a:r>
              <a:rPr lang="pt-BR" sz="2400">
                <a:solidFill>
                  <a:schemeClr val="dk2"/>
                </a:solidFill>
              </a:rPr>
              <a:t>Concentração reduzida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➢"/>
            </a:pPr>
            <a:r>
              <a:rPr lang="pt-BR" sz="2400">
                <a:solidFill>
                  <a:schemeClr val="dk2"/>
                </a:solidFill>
              </a:rPr>
              <a:t>Baixa performance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➢"/>
            </a:pPr>
            <a:r>
              <a:rPr lang="pt-BR" sz="2400">
                <a:solidFill>
                  <a:schemeClr val="dk2"/>
                </a:solidFill>
              </a:rPr>
              <a:t>Cansaço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➢"/>
            </a:pPr>
            <a:r>
              <a:rPr lang="pt-BR" sz="2400">
                <a:solidFill>
                  <a:schemeClr val="dk2"/>
                </a:solidFill>
              </a:rPr>
              <a:t>Falta de Criatividade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➢"/>
            </a:pPr>
            <a:r>
              <a:rPr lang="pt-BR" sz="2400">
                <a:solidFill>
                  <a:schemeClr val="dk2"/>
                </a:solidFill>
              </a:rPr>
              <a:t>Dores músculo esqueléticas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➢"/>
            </a:pPr>
            <a:r>
              <a:rPr lang="pt-BR" sz="2400">
                <a:solidFill>
                  <a:schemeClr val="dk2"/>
                </a:solidFill>
              </a:rPr>
              <a:t>Ansiedade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➢"/>
            </a:pPr>
            <a:r>
              <a:rPr lang="pt-BR" sz="2400">
                <a:solidFill>
                  <a:schemeClr val="dk2"/>
                </a:solidFill>
              </a:rPr>
              <a:t>Traumas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➢"/>
            </a:pPr>
            <a:r>
              <a:rPr lang="pt-BR" sz="2400">
                <a:solidFill>
                  <a:schemeClr val="dk2"/>
                </a:solidFill>
              </a:rPr>
              <a:t>Crenças limitantes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➢"/>
            </a:pPr>
            <a:r>
              <a:rPr lang="pt-BR" sz="2400">
                <a:solidFill>
                  <a:schemeClr val="dk2"/>
                </a:solidFill>
              </a:rPr>
              <a:t>Falta de merecimento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➢"/>
            </a:pPr>
            <a:r>
              <a:rPr lang="pt-BR" sz="2400">
                <a:solidFill>
                  <a:schemeClr val="dk2"/>
                </a:solidFill>
              </a:rPr>
              <a:t>Autossabotagem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➢"/>
            </a:pPr>
            <a:r>
              <a:rPr lang="pt-BR" sz="2400">
                <a:solidFill>
                  <a:schemeClr val="dk2"/>
                </a:solidFill>
              </a:rPr>
              <a:t>Baixa auto estima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➢"/>
            </a:pPr>
            <a:r>
              <a:rPr lang="pt-BR" sz="2400">
                <a:solidFill>
                  <a:schemeClr val="dk2"/>
                </a:solidFill>
              </a:rPr>
              <a:t>Pensamentos Intrusivos 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➢"/>
            </a:pPr>
            <a:r>
              <a:rPr lang="pt-BR" sz="2400">
                <a:solidFill>
                  <a:schemeClr val="dk2"/>
                </a:solidFill>
              </a:rPr>
              <a:t>Síndrome do Impostor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pt-BR" sz="2400"/>
              <a:t>Agitação </a:t>
            </a:r>
            <a:endParaRPr sz="2400"/>
          </a:p>
        </p:txBody>
      </p:sp>
      <p:pic>
        <p:nvPicPr>
          <p:cNvPr id="261" name="Google Shape;261;g3632e00bfc1_0_0" descr="Woman with insomnia lying in bed with open eyes. Girl in bed suffering insomnia and sleep disorder thinking about his problem at night (Fornecido por Getty Images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25" y="3580326"/>
            <a:ext cx="4609311" cy="307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3632e00bfc1_0_0" descr="unhappy Man suffering from backache at home. Lower Back Pain . Man feels back pain massaging aching muscles, sad man suffers from low-back (Fornecido por Getty Images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25" y="256775"/>
            <a:ext cx="4837745" cy="322437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3632e00bfc1_0_0"/>
          <p:cNvSpPr txBox="1">
            <a:spLocks noGrp="1"/>
          </p:cNvSpPr>
          <p:nvPr>
            <p:ph type="sldNum" idx="12"/>
          </p:nvPr>
        </p:nvSpPr>
        <p:spPr>
          <a:xfrm>
            <a:off x="8810336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sign Personalizado">
  <a:themeElements>
    <a:clrScheme name="Product-Summary">
      <a:dk1>
        <a:srgbClr val="000000"/>
      </a:dk1>
      <a:lt1>
        <a:srgbClr val="FFFFFF"/>
      </a:lt1>
      <a:dk2>
        <a:srgbClr val="C16548"/>
      </a:dk2>
      <a:lt2>
        <a:srgbClr val="E7E6E6"/>
      </a:lt2>
      <a:accent1>
        <a:srgbClr val="C16548"/>
      </a:accent1>
      <a:accent2>
        <a:srgbClr val="E1C9C1"/>
      </a:accent2>
      <a:accent3>
        <a:srgbClr val="EFE9E7"/>
      </a:accent3>
      <a:accent4>
        <a:srgbClr val="7C8C5F"/>
      </a:accent4>
      <a:accent5>
        <a:srgbClr val="DAE7C3"/>
      </a:accent5>
      <a:accent6>
        <a:srgbClr val="ECF1E3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1757</Words>
  <Application>Microsoft Office PowerPoint</Application>
  <PresentationFormat>Widescreen</PresentationFormat>
  <Paragraphs>364</Paragraphs>
  <Slides>28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7" baseType="lpstr">
      <vt:lpstr>Play</vt:lpstr>
      <vt:lpstr>Krona One</vt:lpstr>
      <vt:lpstr>Arial Narrow</vt:lpstr>
      <vt:lpstr>Open Sans</vt:lpstr>
      <vt:lpstr>Calibri</vt:lpstr>
      <vt:lpstr>Arial</vt:lpstr>
      <vt:lpstr>Noto Sans Symbols</vt:lpstr>
      <vt:lpstr>Avenir</vt:lpstr>
      <vt:lpstr>Design Personalizado</vt:lpstr>
      <vt:lpstr>  </vt:lpstr>
      <vt:lpstr>Quem somos</vt:lpstr>
      <vt:lpstr>Apresentação do PowerPoint</vt:lpstr>
      <vt:lpstr>Nosso Valores</vt:lpstr>
      <vt:lpstr> </vt:lpstr>
      <vt:lpstr> </vt:lpstr>
      <vt:lpstr>  “Entregamos uma jornada que transforma sua saúde, mente e bem-estar, criando resultados palpáveis de relaxamento, clareza mental e reconexão consigo mesmo.”</vt:lpstr>
      <vt:lpstr>Perfil do cliente</vt:lpstr>
      <vt:lpstr>A solução resolve:</vt:lpstr>
      <vt:lpstr>Medo Oculto </vt:lpstr>
      <vt:lpstr>Personalidade da Marca</vt:lpstr>
      <vt:lpstr>Proposta de valor</vt:lpstr>
      <vt:lpstr>Nossa trajetória</vt:lpstr>
      <vt:lpstr>Diferenciais estratégicos</vt:lpstr>
      <vt:lpstr>A concorrência </vt:lpstr>
      <vt:lpstr>Análise da concorrência</vt:lpstr>
      <vt:lpstr>Análise swot</vt:lpstr>
      <vt:lpstr>Ir para ir para ir para mercado mercado mercado mercado</vt:lpstr>
      <vt:lpstr>MODELO DE NEGÓCIO</vt:lpstr>
      <vt:lpstr>Plano de marketing</vt:lpstr>
      <vt:lpstr>Plano de mkt e lançamento vendas online</vt:lpstr>
      <vt:lpstr>ARQUITETURA DIGITAL</vt:lpstr>
      <vt:lpstr>VEnda, Conversão e Retenção</vt:lpstr>
      <vt:lpstr>01</vt:lpstr>
      <vt:lpstr>Roadmap</vt:lpstr>
      <vt:lpstr>Plano executivo</vt:lpstr>
      <vt:lpstr>Avançar</vt:lpstr>
      <vt:lpstr>Você merece Olibano  Uma imersão em você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Betusa Kramer</dc:creator>
  <cp:lastModifiedBy>Leonardo Menezes de Souza</cp:lastModifiedBy>
  <cp:revision>1</cp:revision>
  <dcterms:created xsi:type="dcterms:W3CDTF">2025-06-30T02:52:13Z</dcterms:created>
  <dcterms:modified xsi:type="dcterms:W3CDTF">2025-10-01T12:49:03Z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ad1aa98-b4b6-4f6d-a238-eb87b534c92d_Enabled">
    <vt:lpwstr>true</vt:lpwstr>
  </property>
  <property fmtid="{D5CDD505-2E9C-101B-9397-08002B2CF9AE}" pid="3" name="MSIP_Label_aad1aa98-b4b6-4f6d-a238-eb87b534c92d_SetDate">
    <vt:lpwstr>2025-07-01T12:14:37Z</vt:lpwstr>
  </property>
  <property fmtid="{D5CDD505-2E9C-101B-9397-08002B2CF9AE}" pid="4" name="MSIP_Label_aad1aa98-b4b6-4f6d-a238-eb87b534c92d_Method">
    <vt:lpwstr>Standard</vt:lpwstr>
  </property>
  <property fmtid="{D5CDD505-2E9C-101B-9397-08002B2CF9AE}" pid="5" name="MSIP_Label_aad1aa98-b4b6-4f6d-a238-eb87b534c92d_Name">
    <vt:lpwstr>defa4170-0d19-0005-0004-bc88714345d2</vt:lpwstr>
  </property>
  <property fmtid="{D5CDD505-2E9C-101B-9397-08002B2CF9AE}" pid="6" name="MSIP_Label_aad1aa98-b4b6-4f6d-a238-eb87b534c92d_SiteId">
    <vt:lpwstr>83bd090b-756e-4a02-a512-e5ea02c03041</vt:lpwstr>
  </property>
  <property fmtid="{D5CDD505-2E9C-101B-9397-08002B2CF9AE}" pid="7" name="MSIP_Label_aad1aa98-b4b6-4f6d-a238-eb87b534c92d_ActionId">
    <vt:lpwstr>83b913ae-8cb7-4c43-9ecb-cdac074faa5f</vt:lpwstr>
  </property>
  <property fmtid="{D5CDD505-2E9C-101B-9397-08002B2CF9AE}" pid="8" name="MSIP_Label_aad1aa98-b4b6-4f6d-a238-eb87b534c92d_ContentBits">
    <vt:lpwstr>0</vt:lpwstr>
  </property>
  <property fmtid="{D5CDD505-2E9C-101B-9397-08002B2CF9AE}" pid="9" name="MSIP_Label_aad1aa98-b4b6-4f6d-a238-eb87b534c92d_Tag">
    <vt:lpwstr>10, 3, 0, 1</vt:lpwstr>
  </property>
  <property fmtid="{D5CDD505-2E9C-101B-9397-08002B2CF9AE}" pid="10" name="MSIP_Label_03d55ee8-57aa-42d2-b826-d8924fa47797_Enabled">
    <vt:lpwstr>true</vt:lpwstr>
  </property>
  <property fmtid="{D5CDD505-2E9C-101B-9397-08002B2CF9AE}" pid="11" name="MSIP_Label_03d55ee8-57aa-42d2-b826-d8924fa47797_SetDate">
    <vt:lpwstr>2025-07-09T20:12:18Z</vt:lpwstr>
  </property>
  <property fmtid="{D5CDD505-2E9C-101B-9397-08002B2CF9AE}" pid="12" name="MSIP_Label_03d55ee8-57aa-42d2-b826-d8924fa47797_Method">
    <vt:lpwstr>Privileged</vt:lpwstr>
  </property>
  <property fmtid="{D5CDD505-2E9C-101B-9397-08002B2CF9AE}" pid="13" name="MSIP_Label_03d55ee8-57aa-42d2-b826-d8924fa47797_Name">
    <vt:lpwstr>Pública</vt:lpwstr>
  </property>
  <property fmtid="{D5CDD505-2E9C-101B-9397-08002B2CF9AE}" pid="14" name="MSIP_Label_03d55ee8-57aa-42d2-b826-d8924fa47797_SiteId">
    <vt:lpwstr>062096f2-76c0-4ed8-b8bf-6644178496b2</vt:lpwstr>
  </property>
  <property fmtid="{D5CDD505-2E9C-101B-9397-08002B2CF9AE}" pid="15" name="MSIP_Label_03d55ee8-57aa-42d2-b826-d8924fa47797_ActionId">
    <vt:lpwstr>d89b96e9-00a0-4e86-bee2-f8e7e545fe35</vt:lpwstr>
  </property>
  <property fmtid="{D5CDD505-2E9C-101B-9397-08002B2CF9AE}" pid="16" name="MSIP_Label_03d55ee8-57aa-42d2-b826-d8924fa47797_ContentBits">
    <vt:lpwstr>0</vt:lpwstr>
  </property>
  <property fmtid="{D5CDD505-2E9C-101B-9397-08002B2CF9AE}" pid="17" name="MSIP_Label_03d55ee8-57aa-42d2-b826-d8924fa47797_Tag">
    <vt:lpwstr>40, 0, 1, 1</vt:lpwstr>
  </property>
</Properties>
</file>